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67" r:id="rId3"/>
    <p:sldId id="257" r:id="rId4"/>
    <p:sldId id="258" r:id="rId5"/>
    <p:sldId id="268" r:id="rId6"/>
    <p:sldId id="259" r:id="rId7"/>
    <p:sldId id="269" r:id="rId8"/>
    <p:sldId id="260" r:id="rId9"/>
    <p:sldId id="261" r:id="rId10"/>
    <p:sldId id="270" r:id="rId11"/>
    <p:sldId id="262" r:id="rId12"/>
    <p:sldId id="263" r:id="rId13"/>
    <p:sldId id="264" r:id="rId14"/>
    <p:sldId id="265" r:id="rId15"/>
  </p:sldIdLst>
  <p:sldSz cx="9144000" cy="5143500" type="screen16x9"/>
  <p:notesSz cx="6858000" cy="9144000"/>
  <p:embeddedFontLst>
    <p:embeddedFont>
      <p:font typeface="Montserrat" panose="000005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hWEekOVX903N9o2gnEFMb5ZKL24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8974D2C-36F9-49FB-A609-B5ECD4D7DCA0}">
  <a:tblStyle styleId="{78974D2C-36F9-49FB-A609-B5ECD4D7DCA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5" d="100"/>
          <a:sy n="125" d="100"/>
        </p:scale>
        <p:origin x="1614" y="3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202a21b91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g1202a21b91a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202a21b91a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1202a21b91a_0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31295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202a21be96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g1202a21be96_0_1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202a21be96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9" name="Google Shape;189;g1202a21be96_0_1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202a21b91a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8" name="Google Shape;208;g1202a21b91a_0_1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1202a21b91a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2" name="Google Shape;222;g1202a21b91a_0_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202a21b91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g1202a21b91a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21971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202a21b91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 name="Google Shape;58;g1202a21b91a_0_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202a21be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g1202a21be9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202a21be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5" name="Google Shape;75;g1202a21be96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123063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202a21b91a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1202a21b91a_0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202a21b91a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g1202a21b91a_0_1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22248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202a21b91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1202a21b91a_0_1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3b58554ca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g13b58554ca5_0_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1202a21b91a_0_66"/>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g1202a21b91a_0_66"/>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g1202a21b91a_0_6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g1202a21b91a_0_7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g1202a21b91a_0_77"/>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g1202a21b91a_0_77"/>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g1202a21b91a_0_7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g1202a21b91a_0_8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g1202a21b91a_0_8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g1202a21b91a_0_8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g1202a21b91a_0_8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g1202a21b91a_0_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g1202a21b91a_0_8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g1202a21b91a_0_8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g1202a21b91a_0_9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g1202a21b91a_0_9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g1202a21b91a_0_9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g1202a21b91a_0_9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g1202a21b91a_0_9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g1202a21b91a_0_98"/>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g1202a21b91a_0_9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g1202a21b91a_0_101"/>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g1202a21b91a_0_101"/>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g1202a21b91a_0_10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g1202a21b91a_0_10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g1202a21b91a_0_6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g1202a21b91a_0_6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g1202a21b91a_0_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g1202a21b91a_0_1"/>
          <p:cNvPicPr preferRelativeResize="0"/>
          <p:nvPr/>
        </p:nvPicPr>
        <p:blipFill rotWithShape="1">
          <a:blip r:embed="rId3">
            <a:alphaModFix/>
          </a:blip>
          <a:srcRect/>
          <a:stretch/>
        </p:blipFill>
        <p:spPr>
          <a:xfrm>
            <a:off x="0" y="0"/>
            <a:ext cx="9144000" cy="5143505"/>
          </a:xfrm>
          <a:prstGeom prst="rect">
            <a:avLst/>
          </a:prstGeom>
          <a:noFill/>
          <a:ln>
            <a:noFill/>
          </a:ln>
        </p:spPr>
      </p:pic>
      <p:sp>
        <p:nvSpPr>
          <p:cNvPr id="55" name="Google Shape;55;g1202a21b91a_0_1"/>
          <p:cNvSpPr txBox="1"/>
          <p:nvPr/>
        </p:nvSpPr>
        <p:spPr>
          <a:xfrm>
            <a:off x="6054436" y="2571750"/>
            <a:ext cx="3176369" cy="1231076"/>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700"/>
              <a:buFont typeface="Arial"/>
              <a:buNone/>
            </a:pPr>
            <a:r>
              <a:rPr lang="vi-VN" sz="1700" i="1" dirty="0">
                <a:solidFill>
                  <a:srgbClr val="4D61FF"/>
                </a:solidFill>
                <a:latin typeface="Montserrat"/>
                <a:ea typeface="Montserrat"/>
                <a:cs typeface="Montserrat"/>
                <a:sym typeface="Montserrat"/>
              </a:rPr>
              <a:t>Báo cáo thực tập</a:t>
            </a:r>
            <a:br>
              <a:rPr lang="vi-VN" sz="1700" i="1" dirty="0">
                <a:solidFill>
                  <a:srgbClr val="4D61FF"/>
                </a:solidFill>
                <a:latin typeface="Montserrat"/>
                <a:ea typeface="Montserrat"/>
                <a:cs typeface="Montserrat"/>
                <a:sym typeface="Montserrat"/>
              </a:rPr>
            </a:br>
            <a:r>
              <a:rPr lang="vi-VN" sz="1700" b="1" i="1" dirty="0">
                <a:solidFill>
                  <a:srgbClr val="4D61FF"/>
                </a:solidFill>
                <a:latin typeface="Montserrat"/>
                <a:ea typeface="Montserrat"/>
                <a:cs typeface="Montserrat"/>
                <a:sym typeface="Montserrat"/>
              </a:rPr>
              <a:t>Xây dựng trò chơi </a:t>
            </a:r>
            <a:br>
              <a:rPr lang="en-US" sz="1700" b="1" i="1" dirty="0">
                <a:solidFill>
                  <a:srgbClr val="4D61FF"/>
                </a:solidFill>
                <a:latin typeface="Montserrat"/>
                <a:ea typeface="Montserrat"/>
                <a:cs typeface="Montserrat"/>
                <a:sym typeface="Montserrat"/>
              </a:rPr>
            </a:br>
            <a:r>
              <a:rPr lang="vi-VN" sz="1700" b="1" i="1" dirty="0">
                <a:solidFill>
                  <a:srgbClr val="4D61FF"/>
                </a:solidFill>
                <a:latin typeface="Montserrat"/>
                <a:ea typeface="Montserrat"/>
                <a:cs typeface="Montserrat"/>
                <a:sym typeface="Montserrat"/>
              </a:rPr>
              <a:t>King Miner trên nền tảng Garena Blockman Go</a:t>
            </a:r>
            <a:endParaRPr lang="vi-VN" sz="1700" b="1" i="1" u="none" strike="noStrike" cap="none" dirty="0">
              <a:solidFill>
                <a:srgbClr val="4D61FF"/>
              </a:solidFill>
              <a:latin typeface="Montserrat"/>
              <a:ea typeface="Montserrat"/>
              <a:cs typeface="Montserrat"/>
              <a:sym typeface="Montserrat"/>
            </a:endParaRPr>
          </a:p>
        </p:txBody>
      </p:sp>
      <p:sp>
        <p:nvSpPr>
          <p:cNvPr id="2" name="TextBox 1">
            <a:extLst>
              <a:ext uri="{FF2B5EF4-FFF2-40B4-BE49-F238E27FC236}">
                <a16:creationId xmlns:a16="http://schemas.microsoft.com/office/drawing/2014/main" id="{34147C5C-3556-7D27-AE94-07AE7DBD9D1A}"/>
              </a:ext>
            </a:extLst>
          </p:cNvPr>
          <p:cNvSpPr txBox="1"/>
          <p:nvPr/>
        </p:nvSpPr>
        <p:spPr>
          <a:xfrm>
            <a:off x="6724869" y="4835723"/>
            <a:ext cx="2462534" cy="307777"/>
          </a:xfrm>
          <a:prstGeom prst="rect">
            <a:avLst/>
          </a:prstGeom>
          <a:noFill/>
        </p:spPr>
        <p:txBody>
          <a:bodyPr wrap="none" rtlCol="0">
            <a:spAutoFit/>
          </a:bodyPr>
          <a:lstStyle/>
          <a:p>
            <a:r>
              <a:rPr lang="en-US" dirty="0"/>
              <a:t>Lồng An Phúc - 1711546635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1202a21b91a_0_107"/>
          <p:cNvSpPr/>
          <p:nvPr/>
        </p:nvSpPr>
        <p:spPr>
          <a:xfrm>
            <a:off x="-695450" y="381825"/>
            <a:ext cx="4284469"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g1202a21b91a_0_107"/>
          <p:cNvSpPr txBox="1"/>
          <p:nvPr/>
        </p:nvSpPr>
        <p:spPr>
          <a:xfrm>
            <a:off x="208972" y="404463"/>
            <a:ext cx="3326707" cy="492412"/>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1" dirty="0">
                <a:solidFill>
                  <a:schemeClr val="lt1"/>
                </a:solidFill>
                <a:latin typeface="Montserrat"/>
                <a:ea typeface="Montserrat"/>
                <a:cs typeface="Montserrat"/>
                <a:sym typeface="Montserrat"/>
              </a:rPr>
              <a:t>Mô hình server – client </a:t>
            </a:r>
            <a:endParaRPr lang="en-US" sz="2000" b="1" i="1" u="none" strike="noStrike" cap="none" dirty="0">
              <a:solidFill>
                <a:schemeClr val="lt1"/>
              </a:solidFill>
              <a:latin typeface="Montserrat"/>
              <a:ea typeface="Montserrat"/>
              <a:cs typeface="Montserrat"/>
              <a:sym typeface="Montserrat"/>
            </a:endParaRPr>
          </a:p>
        </p:txBody>
      </p:sp>
      <p:sp>
        <p:nvSpPr>
          <p:cNvPr id="109" name="Google Shape;109;g1202a21b91a_0_107"/>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g1202a21b91a_0_107"/>
          <p:cNvSpPr txBox="1"/>
          <p:nvPr/>
        </p:nvSpPr>
        <p:spPr>
          <a:xfrm>
            <a:off x="231699" y="97758"/>
            <a:ext cx="1760133" cy="338524"/>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dirty="0">
                <a:solidFill>
                  <a:srgbClr val="4D61FF"/>
                </a:solidFill>
                <a:latin typeface="Montserrat"/>
                <a:ea typeface="Montserrat"/>
                <a:cs typeface="Montserrat"/>
                <a:sym typeface="Montserrat"/>
              </a:rPr>
              <a:t>Cơ sở lý thuyết</a:t>
            </a:r>
            <a:endParaRPr sz="1000" b="0" i="1" u="none" strike="noStrike" cap="none" dirty="0">
              <a:solidFill>
                <a:srgbClr val="4D61FF"/>
              </a:solidFill>
              <a:latin typeface="Montserrat"/>
              <a:ea typeface="Montserrat"/>
              <a:cs typeface="Montserrat"/>
              <a:sym typeface="Montserrat"/>
            </a:endParaRPr>
          </a:p>
        </p:txBody>
      </p:sp>
      <p:sp>
        <p:nvSpPr>
          <p:cNvPr id="113" name="Google Shape;113;g1202a21b91a_0_107"/>
          <p:cNvSpPr/>
          <p:nvPr/>
        </p:nvSpPr>
        <p:spPr>
          <a:xfrm rot="2700000">
            <a:off x="423211" y="1431205"/>
            <a:ext cx="146795" cy="146795"/>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g1202a21b91a_0_107"/>
          <p:cNvSpPr txBox="1"/>
          <p:nvPr/>
        </p:nvSpPr>
        <p:spPr>
          <a:xfrm>
            <a:off x="591099" y="1341817"/>
            <a:ext cx="3651900" cy="136957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1100" b="1" dirty="0">
                <a:solidFill>
                  <a:srgbClr val="434343"/>
                </a:solidFill>
                <a:latin typeface="Montserrat"/>
                <a:ea typeface="Montserrat"/>
                <a:cs typeface="Montserrat"/>
                <a:sym typeface="Montserrat"/>
              </a:rPr>
              <a:t>Server</a:t>
            </a:r>
            <a:br>
              <a:rPr lang="en-US" sz="1100" dirty="0">
                <a:solidFill>
                  <a:srgbClr val="434343"/>
                </a:solidFill>
                <a:latin typeface="Montserrat"/>
                <a:ea typeface="Montserrat"/>
                <a:cs typeface="Montserrat"/>
                <a:sym typeface="Montserrat"/>
              </a:rPr>
            </a:br>
            <a:r>
              <a:rPr lang="en-US" sz="1100" dirty="0">
                <a:solidFill>
                  <a:srgbClr val="434343"/>
                </a:solidFill>
                <a:latin typeface="Montserrat"/>
                <a:ea typeface="Montserrat"/>
                <a:cs typeface="Montserrat"/>
                <a:sym typeface="Montserrat"/>
              </a:rPr>
              <a:t>là một máy chủ, chứa tất cả các dữ liệu người chơi, vật thể, sinh vật,…</a:t>
            </a:r>
          </a:p>
          <a:p>
            <a:pPr marL="0" marR="0" lvl="0" indent="0" algn="l" rtl="0">
              <a:lnSpc>
                <a:spcPct val="100000"/>
              </a:lnSpc>
              <a:spcBef>
                <a:spcPts val="0"/>
              </a:spcBef>
              <a:spcAft>
                <a:spcPts val="0"/>
              </a:spcAft>
              <a:buClr>
                <a:srgbClr val="000000"/>
              </a:buClr>
              <a:buSzPts val="900"/>
              <a:buFont typeface="Arial"/>
              <a:buNone/>
            </a:pPr>
            <a:endParaRPr lang="en-US" sz="1100" dirty="0">
              <a:solidFill>
                <a:srgbClr val="434343"/>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900"/>
              <a:buFont typeface="Arial"/>
              <a:buNone/>
            </a:pPr>
            <a:r>
              <a:rPr lang="en-US" sz="1100" dirty="0">
                <a:solidFill>
                  <a:srgbClr val="434343"/>
                </a:solidFill>
                <a:latin typeface="Montserrat"/>
                <a:ea typeface="Montserrat"/>
                <a:cs typeface="Montserrat"/>
                <a:sym typeface="Montserrat"/>
              </a:rPr>
              <a:t>Server là cầu nối trung gian để tương tác giữa người chơi với người chơi. Tương tác với cơ sở dữ liệu và đồng bộ vật thể với client</a:t>
            </a:r>
          </a:p>
        </p:txBody>
      </p:sp>
      <p:sp>
        <p:nvSpPr>
          <p:cNvPr id="3" name="Google Shape;115;g1202a21b91a_0_107">
            <a:extLst>
              <a:ext uri="{FF2B5EF4-FFF2-40B4-BE49-F238E27FC236}">
                <a16:creationId xmlns:a16="http://schemas.microsoft.com/office/drawing/2014/main" id="{4BA211F1-F1FE-EB1A-5CC5-FA9492E71C5E}"/>
              </a:ext>
            </a:extLst>
          </p:cNvPr>
          <p:cNvSpPr txBox="1"/>
          <p:nvPr/>
        </p:nvSpPr>
        <p:spPr>
          <a:xfrm>
            <a:off x="600409" y="3188864"/>
            <a:ext cx="3651900" cy="69246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vi-VN" sz="1100" i="0" u="none" strike="noStrike" cap="none" dirty="0">
                <a:solidFill>
                  <a:srgbClr val="434343"/>
                </a:solidFill>
                <a:latin typeface="Montserrat"/>
                <a:ea typeface="Montserrat"/>
                <a:cs typeface="Montserrat"/>
                <a:sym typeface="Montserrat"/>
              </a:rPr>
              <a:t>King Miner sẽ là một mini game với các tính năng đơn giản. Giao diện người dùng và mô hình trong game cũng không quá phức tạp</a:t>
            </a:r>
          </a:p>
        </p:txBody>
      </p:sp>
      <p:sp>
        <p:nvSpPr>
          <p:cNvPr id="4" name="Google Shape;117;g1202a21b91a_0_107">
            <a:extLst>
              <a:ext uri="{FF2B5EF4-FFF2-40B4-BE49-F238E27FC236}">
                <a16:creationId xmlns:a16="http://schemas.microsoft.com/office/drawing/2014/main" id="{E71E81CC-F62B-81CD-DFE0-32FBB6A6F888}"/>
              </a:ext>
            </a:extLst>
          </p:cNvPr>
          <p:cNvSpPr/>
          <p:nvPr/>
        </p:nvSpPr>
        <p:spPr>
          <a:xfrm rot="2700000">
            <a:off x="432521" y="3273868"/>
            <a:ext cx="146795" cy="146795"/>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 name="Picture 5">
            <a:extLst>
              <a:ext uri="{FF2B5EF4-FFF2-40B4-BE49-F238E27FC236}">
                <a16:creationId xmlns:a16="http://schemas.microsoft.com/office/drawing/2014/main" id="{A5F04B5E-A89E-C512-A9EE-9C2C6E932FD8}"/>
              </a:ext>
            </a:extLst>
          </p:cNvPr>
          <p:cNvPicPr>
            <a:picLocks noChangeAspect="1"/>
          </p:cNvPicPr>
          <p:nvPr/>
        </p:nvPicPr>
        <p:blipFill>
          <a:blip r:embed="rId3"/>
          <a:stretch>
            <a:fillRect/>
          </a:stretch>
        </p:blipFill>
        <p:spPr>
          <a:xfrm>
            <a:off x="6135319" y="1711765"/>
            <a:ext cx="2615873" cy="2412698"/>
          </a:xfrm>
          <a:prstGeom prst="rect">
            <a:avLst/>
          </a:prstGeom>
        </p:spPr>
      </p:pic>
    </p:spTree>
    <p:extLst>
      <p:ext uri="{BB962C8B-B14F-4D97-AF65-F5344CB8AC3E}">
        <p14:creationId xmlns:p14="http://schemas.microsoft.com/office/powerpoint/2010/main" val="3632890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g1202a21be96_0_151"/>
          <p:cNvSpPr/>
          <p:nvPr/>
        </p:nvSpPr>
        <p:spPr>
          <a:xfrm>
            <a:off x="-421130" y="377074"/>
            <a:ext cx="394919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g1202a21be96_0_151"/>
          <p:cNvSpPr txBox="1"/>
          <p:nvPr/>
        </p:nvSpPr>
        <p:spPr>
          <a:xfrm>
            <a:off x="208972" y="404463"/>
            <a:ext cx="3319088" cy="492412"/>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1" dirty="0">
                <a:solidFill>
                  <a:schemeClr val="lt1"/>
                </a:solidFill>
                <a:latin typeface="Montserrat"/>
                <a:ea typeface="Montserrat"/>
                <a:cs typeface="Montserrat"/>
                <a:sym typeface="Montserrat"/>
              </a:rPr>
              <a:t>Mô hình server - client</a:t>
            </a:r>
            <a:endParaRPr sz="2000" b="1" i="1" u="none" strike="noStrike" cap="none" dirty="0">
              <a:solidFill>
                <a:schemeClr val="lt1"/>
              </a:solidFill>
              <a:latin typeface="Montserrat"/>
              <a:ea typeface="Montserrat"/>
              <a:cs typeface="Montserrat"/>
              <a:sym typeface="Montserrat"/>
            </a:endParaRPr>
          </a:p>
        </p:txBody>
      </p:sp>
      <p:sp>
        <p:nvSpPr>
          <p:cNvPr id="173" name="Google Shape;173;g1202a21be96_0_151"/>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g1202a21be96_0_151"/>
          <p:cNvSpPr txBox="1"/>
          <p:nvPr/>
        </p:nvSpPr>
        <p:spPr>
          <a:xfrm>
            <a:off x="231700" y="97758"/>
            <a:ext cx="14097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dirty="0">
                <a:solidFill>
                  <a:srgbClr val="4D61FF"/>
                </a:solidFill>
                <a:latin typeface="Montserrat"/>
                <a:ea typeface="Montserrat"/>
                <a:cs typeface="Montserrat"/>
                <a:sym typeface="Montserrat"/>
              </a:rPr>
              <a:t>Cơ sở lý thuyết</a:t>
            </a:r>
            <a:endParaRPr sz="1000" b="0" i="1" u="none" strike="noStrike" cap="none" dirty="0">
              <a:solidFill>
                <a:srgbClr val="4D61FF"/>
              </a:solidFill>
              <a:latin typeface="Montserrat"/>
              <a:ea typeface="Montserrat"/>
              <a:cs typeface="Montserrat"/>
              <a:sym typeface="Montserrat"/>
            </a:endParaRPr>
          </a:p>
        </p:txBody>
      </p:sp>
      <p:sp>
        <p:nvSpPr>
          <p:cNvPr id="175" name="Google Shape;175;g1202a21be96_0_151"/>
          <p:cNvSpPr/>
          <p:nvPr/>
        </p:nvSpPr>
        <p:spPr>
          <a:xfrm>
            <a:off x="-1934480" y="975417"/>
            <a:ext cx="34317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800"/>
              <a:buFont typeface="Arial"/>
              <a:buNone/>
            </a:pPr>
            <a:r>
              <a:rPr lang="en" sz="800" b="1" i="1">
                <a:solidFill>
                  <a:srgbClr val="4D61FF"/>
                </a:solidFill>
                <a:latin typeface="Montserrat"/>
                <a:ea typeface="Montserrat"/>
                <a:cs typeface="Montserrat"/>
                <a:sym typeface="Montserrat"/>
              </a:rPr>
              <a:t>Join-us</a:t>
            </a:r>
            <a:endParaRPr sz="1400" b="0" i="0" u="none" strike="noStrike" cap="none">
              <a:solidFill>
                <a:srgbClr val="000000"/>
              </a:solidFill>
              <a:latin typeface="Arial"/>
              <a:ea typeface="Arial"/>
              <a:cs typeface="Arial"/>
              <a:sym typeface="Arial"/>
            </a:endParaRPr>
          </a:p>
        </p:txBody>
      </p:sp>
      <p:sp>
        <p:nvSpPr>
          <p:cNvPr id="176" name="Google Shape;176;g1202a21be96_0_151"/>
          <p:cNvSpPr txBox="1"/>
          <p:nvPr/>
        </p:nvSpPr>
        <p:spPr>
          <a:xfrm>
            <a:off x="289050" y="1202695"/>
            <a:ext cx="4337400" cy="600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Due to the universal appeal of a library with games across every genre and the proof track record of Garena as a publisher major global brands are on board as BMG partners with more to be announcement soon!</a:t>
            </a:r>
            <a:endParaRPr sz="900" b="0" i="0" u="none" strike="noStrike" cap="none">
              <a:solidFill>
                <a:srgbClr val="434343"/>
              </a:solidFill>
              <a:latin typeface="Montserrat"/>
              <a:ea typeface="Montserrat"/>
              <a:cs typeface="Montserrat"/>
              <a:sym typeface="Montserrat"/>
            </a:endParaRPr>
          </a:p>
        </p:txBody>
      </p:sp>
      <p:sp>
        <p:nvSpPr>
          <p:cNvPr id="177" name="Google Shape;177;g1202a21be96_0_151"/>
          <p:cNvSpPr/>
          <p:nvPr/>
        </p:nvSpPr>
        <p:spPr>
          <a:xfrm>
            <a:off x="370975" y="1924509"/>
            <a:ext cx="14553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a:solidFill>
                  <a:srgbClr val="4D61FF"/>
                </a:solidFill>
                <a:latin typeface="Montserrat"/>
                <a:ea typeface="Montserrat"/>
                <a:cs typeface="Montserrat"/>
                <a:sym typeface="Montserrat"/>
              </a:rPr>
              <a:t>Games</a:t>
            </a:r>
            <a:endParaRPr sz="1400" b="0" i="0" u="none" strike="noStrike" cap="none">
              <a:solidFill>
                <a:srgbClr val="000000"/>
              </a:solidFill>
              <a:latin typeface="Arial"/>
              <a:ea typeface="Arial"/>
              <a:cs typeface="Arial"/>
              <a:sym typeface="Arial"/>
            </a:endParaRPr>
          </a:p>
        </p:txBody>
      </p:sp>
      <p:sp>
        <p:nvSpPr>
          <p:cNvPr id="178" name="Google Shape;178;g1202a21be96_0_151"/>
          <p:cNvSpPr txBox="1"/>
          <p:nvPr/>
        </p:nvSpPr>
        <p:spPr>
          <a:xfrm>
            <a:off x="370974" y="2095060"/>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We have some </a:t>
            </a:r>
            <a:r>
              <a:rPr lang="en" sz="900" b="1">
                <a:solidFill>
                  <a:srgbClr val="434343"/>
                </a:solidFill>
                <a:latin typeface="Montserrat"/>
                <a:ea typeface="Montserrat"/>
                <a:cs typeface="Montserrat"/>
                <a:sym typeface="Montserrat"/>
              </a:rPr>
              <a:t>key local collaborations </a:t>
            </a:r>
            <a:r>
              <a:rPr lang="en" sz="900">
                <a:solidFill>
                  <a:srgbClr val="434343"/>
                </a:solidFill>
                <a:latin typeface="Montserrat"/>
                <a:ea typeface="Montserrat"/>
                <a:cs typeface="Montserrat"/>
                <a:sym typeface="Montserrat"/>
              </a:rPr>
              <a:t>currently developments for games that </a:t>
            </a:r>
            <a:r>
              <a:rPr lang="en" sz="900" b="1">
                <a:solidFill>
                  <a:srgbClr val="434343"/>
                </a:solidFill>
                <a:latin typeface="Montserrat"/>
                <a:ea typeface="Montserrat"/>
                <a:cs typeface="Montserrat"/>
                <a:sym typeface="Montserrat"/>
              </a:rPr>
              <a:t>will make an impact across the sandbox landscape</a:t>
            </a:r>
            <a:r>
              <a:rPr lang="en" sz="900">
                <a:solidFill>
                  <a:srgbClr val="434343"/>
                </a:solidFill>
                <a:latin typeface="Montserrat"/>
                <a:ea typeface="Montserrat"/>
                <a:cs typeface="Montserrat"/>
                <a:sym typeface="Montserrat"/>
              </a:rPr>
              <a:t>. </a:t>
            </a:r>
            <a:endParaRPr sz="900" b="0" i="0" u="none" strike="noStrike" cap="none">
              <a:solidFill>
                <a:srgbClr val="434343"/>
              </a:solidFill>
              <a:latin typeface="Montserrat"/>
              <a:ea typeface="Montserrat"/>
              <a:cs typeface="Montserrat"/>
              <a:sym typeface="Montserrat"/>
            </a:endParaRPr>
          </a:p>
        </p:txBody>
      </p:sp>
      <p:pic>
        <p:nvPicPr>
          <p:cNvPr id="179" name="Google Shape;179;g1202a21be96_0_151"/>
          <p:cNvPicPr preferRelativeResize="0"/>
          <p:nvPr/>
        </p:nvPicPr>
        <p:blipFill rotWithShape="1">
          <a:blip r:embed="rId3">
            <a:alphaModFix/>
          </a:blip>
          <a:srcRect/>
          <a:stretch/>
        </p:blipFill>
        <p:spPr>
          <a:xfrm>
            <a:off x="7634175" y="919726"/>
            <a:ext cx="1131399" cy="990951"/>
          </a:xfrm>
          <a:prstGeom prst="rect">
            <a:avLst/>
          </a:prstGeom>
          <a:noFill/>
          <a:ln>
            <a:noFill/>
          </a:ln>
        </p:spPr>
      </p:pic>
      <p:pic>
        <p:nvPicPr>
          <p:cNvPr id="180" name="Google Shape;180;g1202a21be96_0_151"/>
          <p:cNvPicPr preferRelativeResize="0"/>
          <p:nvPr/>
        </p:nvPicPr>
        <p:blipFill rotWithShape="1">
          <a:blip r:embed="rId4">
            <a:alphaModFix/>
          </a:blip>
          <a:srcRect l="8060" t="28918" r="8758" b="29100"/>
          <a:stretch/>
        </p:blipFill>
        <p:spPr>
          <a:xfrm>
            <a:off x="6909016" y="2017487"/>
            <a:ext cx="2020383" cy="1019674"/>
          </a:xfrm>
          <a:prstGeom prst="rect">
            <a:avLst/>
          </a:prstGeom>
          <a:noFill/>
          <a:ln>
            <a:noFill/>
          </a:ln>
        </p:spPr>
      </p:pic>
      <p:pic>
        <p:nvPicPr>
          <p:cNvPr id="181" name="Google Shape;181;g1202a21be96_0_151"/>
          <p:cNvPicPr preferRelativeResize="0"/>
          <p:nvPr/>
        </p:nvPicPr>
        <p:blipFill rotWithShape="1">
          <a:blip r:embed="rId5">
            <a:alphaModFix/>
          </a:blip>
          <a:srcRect/>
          <a:stretch/>
        </p:blipFill>
        <p:spPr>
          <a:xfrm>
            <a:off x="6510325" y="3552000"/>
            <a:ext cx="2255250" cy="789325"/>
          </a:xfrm>
          <a:prstGeom prst="rect">
            <a:avLst/>
          </a:prstGeom>
          <a:noFill/>
          <a:ln>
            <a:noFill/>
          </a:ln>
        </p:spPr>
      </p:pic>
      <p:pic>
        <p:nvPicPr>
          <p:cNvPr id="182" name="Google Shape;182;g1202a21be96_0_151"/>
          <p:cNvPicPr preferRelativeResize="0"/>
          <p:nvPr/>
        </p:nvPicPr>
        <p:blipFill rotWithShape="1">
          <a:blip r:embed="rId6">
            <a:alphaModFix/>
          </a:blip>
          <a:srcRect l="4110" t="-14440" r="-4110" b="14440"/>
          <a:stretch/>
        </p:blipFill>
        <p:spPr>
          <a:xfrm>
            <a:off x="5478725" y="2490600"/>
            <a:ext cx="1565621" cy="1019674"/>
          </a:xfrm>
          <a:prstGeom prst="rect">
            <a:avLst/>
          </a:prstGeom>
          <a:noFill/>
          <a:ln>
            <a:noFill/>
          </a:ln>
        </p:spPr>
      </p:pic>
      <p:sp>
        <p:nvSpPr>
          <p:cNvPr id="183" name="Google Shape;183;g1202a21be96_0_151"/>
          <p:cNvSpPr/>
          <p:nvPr/>
        </p:nvSpPr>
        <p:spPr>
          <a:xfrm>
            <a:off x="370975" y="2627621"/>
            <a:ext cx="14553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a:solidFill>
                  <a:srgbClr val="4D61FF"/>
                </a:solidFill>
                <a:latin typeface="Montserrat"/>
                <a:ea typeface="Montserrat"/>
                <a:cs typeface="Montserrat"/>
                <a:sym typeface="Montserrat"/>
              </a:rPr>
              <a:t>Maps Integration</a:t>
            </a:r>
            <a:endParaRPr sz="1400" b="0" i="0" u="none" strike="noStrike" cap="none">
              <a:solidFill>
                <a:srgbClr val="000000"/>
              </a:solidFill>
              <a:latin typeface="Arial"/>
              <a:ea typeface="Arial"/>
              <a:cs typeface="Arial"/>
              <a:sym typeface="Arial"/>
            </a:endParaRPr>
          </a:p>
        </p:txBody>
      </p:sp>
      <p:sp>
        <p:nvSpPr>
          <p:cNvPr id="184" name="Google Shape;184;g1202a21be96_0_151"/>
          <p:cNvSpPr txBox="1"/>
          <p:nvPr/>
        </p:nvSpPr>
        <p:spPr>
          <a:xfrm>
            <a:off x="370974" y="2798172"/>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Some partners will be appearing across RP (role playing) maps and mini-games with stores and other landmarks. </a:t>
            </a:r>
            <a:endParaRPr sz="900" b="0" i="0" u="none" strike="noStrike" cap="none">
              <a:solidFill>
                <a:srgbClr val="434343"/>
              </a:solidFill>
              <a:latin typeface="Montserrat"/>
              <a:ea typeface="Montserrat"/>
              <a:cs typeface="Montserrat"/>
              <a:sym typeface="Montserrat"/>
            </a:endParaRPr>
          </a:p>
        </p:txBody>
      </p:sp>
      <p:sp>
        <p:nvSpPr>
          <p:cNvPr id="185" name="Google Shape;185;g1202a21be96_0_151"/>
          <p:cNvSpPr/>
          <p:nvPr/>
        </p:nvSpPr>
        <p:spPr>
          <a:xfrm>
            <a:off x="396225" y="3340229"/>
            <a:ext cx="14553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a:solidFill>
                  <a:srgbClr val="4D61FF"/>
                </a:solidFill>
                <a:latin typeface="Montserrat"/>
                <a:ea typeface="Montserrat"/>
                <a:cs typeface="Montserrat"/>
                <a:sym typeface="Montserrat"/>
              </a:rPr>
              <a:t>Cosmetics</a:t>
            </a:r>
            <a:endParaRPr sz="1400" b="0" i="0" u="none" strike="noStrike" cap="none">
              <a:solidFill>
                <a:srgbClr val="000000"/>
              </a:solidFill>
              <a:latin typeface="Arial"/>
              <a:ea typeface="Arial"/>
              <a:cs typeface="Arial"/>
              <a:sym typeface="Arial"/>
            </a:endParaRPr>
          </a:p>
        </p:txBody>
      </p:sp>
      <p:sp>
        <p:nvSpPr>
          <p:cNvPr id="186" name="Google Shape;186;g1202a21be96_0_151"/>
          <p:cNvSpPr txBox="1"/>
          <p:nvPr/>
        </p:nvSpPr>
        <p:spPr>
          <a:xfrm>
            <a:off x="396224" y="3510780"/>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Partners can extended their outreach via cosmetic items that can be used across multiple mini-games and maps. </a:t>
            </a:r>
            <a:endParaRPr sz="900" b="0" i="0" u="none" strike="noStrike" cap="none">
              <a:solidFill>
                <a:srgbClr val="434343"/>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g1202a21be96_0_113"/>
          <p:cNvSpPr/>
          <p:nvPr/>
        </p:nvSpPr>
        <p:spPr>
          <a:xfrm>
            <a:off x="-695450" y="381825"/>
            <a:ext cx="343170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g1202a21be96_0_113"/>
          <p:cNvSpPr txBox="1"/>
          <p:nvPr/>
        </p:nvSpPr>
        <p:spPr>
          <a:xfrm>
            <a:off x="208973" y="404463"/>
            <a:ext cx="25686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1">
                <a:solidFill>
                  <a:schemeClr val="lt1"/>
                </a:solidFill>
                <a:latin typeface="Montserrat"/>
                <a:ea typeface="Montserrat"/>
                <a:cs typeface="Montserrat"/>
                <a:sym typeface="Montserrat"/>
              </a:rPr>
              <a:t>Tools &amp; Flow</a:t>
            </a:r>
            <a:endParaRPr sz="2000" b="1" i="1" u="none" strike="noStrike" cap="none">
              <a:solidFill>
                <a:schemeClr val="lt1"/>
              </a:solidFill>
              <a:latin typeface="Montserrat"/>
              <a:ea typeface="Montserrat"/>
              <a:cs typeface="Montserrat"/>
              <a:sym typeface="Montserrat"/>
            </a:endParaRPr>
          </a:p>
        </p:txBody>
      </p:sp>
      <p:sp>
        <p:nvSpPr>
          <p:cNvPr id="193" name="Google Shape;193;g1202a21be96_0_113"/>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g1202a21be96_0_113"/>
          <p:cNvSpPr txBox="1"/>
          <p:nvPr/>
        </p:nvSpPr>
        <p:spPr>
          <a:xfrm>
            <a:off x="231700" y="97758"/>
            <a:ext cx="14097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a:solidFill>
                  <a:srgbClr val="4D61FF"/>
                </a:solidFill>
                <a:latin typeface="Montserrat"/>
                <a:ea typeface="Montserrat"/>
                <a:cs typeface="Montserrat"/>
                <a:sym typeface="Montserrat"/>
              </a:rPr>
              <a:t>Opportunities </a:t>
            </a:r>
            <a:endParaRPr sz="1000" b="0" i="1" u="none" strike="noStrike" cap="none">
              <a:solidFill>
                <a:srgbClr val="4D61FF"/>
              </a:solidFill>
              <a:latin typeface="Montserrat"/>
              <a:ea typeface="Montserrat"/>
              <a:cs typeface="Montserrat"/>
              <a:sym typeface="Montserrat"/>
            </a:endParaRPr>
          </a:p>
        </p:txBody>
      </p:sp>
      <p:sp>
        <p:nvSpPr>
          <p:cNvPr id="195" name="Google Shape;195;g1202a21be96_0_113"/>
          <p:cNvSpPr/>
          <p:nvPr/>
        </p:nvSpPr>
        <p:spPr>
          <a:xfrm>
            <a:off x="-1934480" y="975417"/>
            <a:ext cx="34317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800"/>
              <a:buFont typeface="Arial"/>
              <a:buNone/>
            </a:pPr>
            <a:r>
              <a:rPr lang="en" sz="800" b="1" i="1">
                <a:solidFill>
                  <a:srgbClr val="4D61FF"/>
                </a:solidFill>
                <a:latin typeface="Montserrat"/>
                <a:ea typeface="Montserrat"/>
                <a:cs typeface="Montserrat"/>
                <a:sym typeface="Montserrat"/>
              </a:rPr>
              <a:t>Development</a:t>
            </a:r>
            <a:endParaRPr sz="1400" b="0" i="0" u="none" strike="noStrike" cap="none">
              <a:solidFill>
                <a:srgbClr val="000000"/>
              </a:solidFill>
              <a:latin typeface="Arial"/>
              <a:ea typeface="Arial"/>
              <a:cs typeface="Arial"/>
              <a:sym typeface="Arial"/>
            </a:endParaRPr>
          </a:p>
        </p:txBody>
      </p:sp>
      <p:sp>
        <p:nvSpPr>
          <p:cNvPr id="196" name="Google Shape;196;g1202a21be96_0_113"/>
          <p:cNvSpPr txBox="1"/>
          <p:nvPr/>
        </p:nvSpPr>
        <p:spPr>
          <a:xfrm>
            <a:off x="289050" y="1202695"/>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Inside the BMG ecosystem your ideas go from documentation to playable products in a matter of weeks with quick turnarounds. </a:t>
            </a:r>
            <a:endParaRPr sz="900" b="0" i="0" u="none" strike="noStrike" cap="none">
              <a:solidFill>
                <a:srgbClr val="434343"/>
              </a:solidFill>
              <a:latin typeface="Montserrat"/>
              <a:ea typeface="Montserrat"/>
              <a:cs typeface="Montserrat"/>
              <a:sym typeface="Montserrat"/>
            </a:endParaRPr>
          </a:p>
        </p:txBody>
      </p:sp>
      <p:pic>
        <p:nvPicPr>
          <p:cNvPr id="197" name="Google Shape;197;g1202a21be96_0_113"/>
          <p:cNvPicPr preferRelativeResize="0"/>
          <p:nvPr/>
        </p:nvPicPr>
        <p:blipFill rotWithShape="1">
          <a:blip r:embed="rId3">
            <a:alphaModFix/>
          </a:blip>
          <a:srcRect/>
          <a:stretch/>
        </p:blipFill>
        <p:spPr>
          <a:xfrm>
            <a:off x="6146341" y="404475"/>
            <a:ext cx="2261733" cy="4020850"/>
          </a:xfrm>
          <a:prstGeom prst="rect">
            <a:avLst/>
          </a:prstGeom>
          <a:noFill/>
          <a:ln>
            <a:noFill/>
          </a:ln>
        </p:spPr>
      </p:pic>
      <p:sp>
        <p:nvSpPr>
          <p:cNvPr id="198" name="Google Shape;198;g1202a21be96_0_113"/>
          <p:cNvSpPr/>
          <p:nvPr/>
        </p:nvSpPr>
        <p:spPr>
          <a:xfrm>
            <a:off x="370975" y="3052627"/>
            <a:ext cx="14553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u="none" strike="noStrike" cap="none">
                <a:solidFill>
                  <a:srgbClr val="4D61FF"/>
                </a:solidFill>
                <a:latin typeface="Montserrat"/>
                <a:ea typeface="Montserrat"/>
                <a:cs typeface="Montserrat"/>
                <a:sym typeface="Montserrat"/>
              </a:rPr>
              <a:t>LUA</a:t>
            </a:r>
            <a:endParaRPr sz="1400" b="0" i="0" u="none" strike="noStrike" cap="none">
              <a:solidFill>
                <a:srgbClr val="000000"/>
              </a:solidFill>
              <a:latin typeface="Arial"/>
              <a:ea typeface="Arial"/>
              <a:cs typeface="Arial"/>
              <a:sym typeface="Arial"/>
            </a:endParaRPr>
          </a:p>
        </p:txBody>
      </p:sp>
      <p:sp>
        <p:nvSpPr>
          <p:cNvPr id="199" name="Google Shape;199;g1202a21be96_0_113"/>
          <p:cNvSpPr txBox="1"/>
          <p:nvPr/>
        </p:nvSpPr>
        <p:spPr>
          <a:xfrm>
            <a:off x="370974" y="3223179"/>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The Blockmang Go Editor is based on the LUA programming language which brings simplicity and speed when developing games and maps</a:t>
            </a:r>
            <a:r>
              <a:rPr lang="en" sz="900" b="0" i="0" u="none" strike="noStrike" cap="none">
                <a:solidFill>
                  <a:srgbClr val="434343"/>
                </a:solidFill>
                <a:latin typeface="Montserrat"/>
                <a:ea typeface="Montserrat"/>
                <a:cs typeface="Montserrat"/>
                <a:sym typeface="Montserrat"/>
              </a:rPr>
              <a:t>.</a:t>
            </a:r>
            <a:endParaRPr sz="900" b="0" i="0" u="none" strike="noStrike" cap="none">
              <a:solidFill>
                <a:srgbClr val="434343"/>
              </a:solidFill>
              <a:latin typeface="Montserrat"/>
              <a:ea typeface="Montserrat"/>
              <a:cs typeface="Montserrat"/>
              <a:sym typeface="Montserrat"/>
            </a:endParaRPr>
          </a:p>
        </p:txBody>
      </p:sp>
      <p:sp>
        <p:nvSpPr>
          <p:cNvPr id="200" name="Google Shape;200;g1202a21be96_0_113"/>
          <p:cNvSpPr/>
          <p:nvPr/>
        </p:nvSpPr>
        <p:spPr>
          <a:xfrm>
            <a:off x="370976" y="3734827"/>
            <a:ext cx="14553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a:solidFill>
                  <a:srgbClr val="4D61FF"/>
                </a:solidFill>
                <a:latin typeface="Montserrat"/>
                <a:ea typeface="Montserrat"/>
                <a:cs typeface="Montserrat"/>
                <a:sym typeface="Montserrat"/>
              </a:rPr>
              <a:t>Partnerships</a:t>
            </a:r>
            <a:endParaRPr sz="1400" b="0" i="0" u="none" strike="noStrike" cap="none">
              <a:solidFill>
                <a:srgbClr val="000000"/>
              </a:solidFill>
              <a:latin typeface="Arial"/>
              <a:ea typeface="Arial"/>
              <a:cs typeface="Arial"/>
              <a:sym typeface="Arial"/>
            </a:endParaRPr>
          </a:p>
        </p:txBody>
      </p:sp>
      <p:sp>
        <p:nvSpPr>
          <p:cNvPr id="201" name="Google Shape;201;g1202a21be96_0_113"/>
          <p:cNvSpPr txBox="1"/>
          <p:nvPr/>
        </p:nvSpPr>
        <p:spPr>
          <a:xfrm>
            <a:off x="370974" y="3905380"/>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We are aiming strong relations with local studios so we can connect external marketing partners with our development partners. </a:t>
            </a:r>
            <a:endParaRPr sz="900" b="1" i="0" u="none" strike="noStrike" cap="none">
              <a:solidFill>
                <a:srgbClr val="434343"/>
              </a:solidFill>
              <a:latin typeface="Montserrat"/>
              <a:ea typeface="Montserrat"/>
              <a:cs typeface="Montserrat"/>
              <a:sym typeface="Montserrat"/>
            </a:endParaRPr>
          </a:p>
        </p:txBody>
      </p:sp>
      <p:sp>
        <p:nvSpPr>
          <p:cNvPr id="202" name="Google Shape;202;g1202a21be96_0_113"/>
          <p:cNvSpPr/>
          <p:nvPr/>
        </p:nvSpPr>
        <p:spPr>
          <a:xfrm>
            <a:off x="370975" y="1740136"/>
            <a:ext cx="14553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a:solidFill>
                  <a:srgbClr val="4D61FF"/>
                </a:solidFill>
                <a:latin typeface="Montserrat"/>
                <a:ea typeface="Montserrat"/>
                <a:cs typeface="Montserrat"/>
                <a:sym typeface="Montserrat"/>
              </a:rPr>
              <a:t>Dev Support</a:t>
            </a:r>
            <a:endParaRPr sz="1400" b="0" i="0" u="none" strike="noStrike" cap="none">
              <a:solidFill>
                <a:srgbClr val="000000"/>
              </a:solidFill>
              <a:latin typeface="Arial"/>
              <a:ea typeface="Arial"/>
              <a:cs typeface="Arial"/>
              <a:sym typeface="Arial"/>
            </a:endParaRPr>
          </a:p>
        </p:txBody>
      </p:sp>
      <p:sp>
        <p:nvSpPr>
          <p:cNvPr id="203" name="Google Shape;203;g1202a21be96_0_113"/>
          <p:cNvSpPr txBox="1"/>
          <p:nvPr/>
        </p:nvSpPr>
        <p:spPr>
          <a:xfrm>
            <a:off x="370974" y="1910687"/>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A local team specialized on the Editor, its tools and flow and the publishing process is already available to support your team. </a:t>
            </a:r>
            <a:endParaRPr sz="900" b="0" i="0" u="none" strike="noStrike" cap="none">
              <a:solidFill>
                <a:srgbClr val="434343"/>
              </a:solidFill>
              <a:latin typeface="Montserrat"/>
              <a:ea typeface="Montserrat"/>
              <a:cs typeface="Montserrat"/>
              <a:sym typeface="Montserrat"/>
            </a:endParaRPr>
          </a:p>
        </p:txBody>
      </p:sp>
      <p:sp>
        <p:nvSpPr>
          <p:cNvPr id="204" name="Google Shape;204;g1202a21be96_0_113"/>
          <p:cNvSpPr/>
          <p:nvPr/>
        </p:nvSpPr>
        <p:spPr>
          <a:xfrm>
            <a:off x="370976" y="2422336"/>
            <a:ext cx="14553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a:solidFill>
                  <a:srgbClr val="4D61FF"/>
                </a:solidFill>
                <a:latin typeface="Montserrat"/>
                <a:ea typeface="Montserrat"/>
                <a:cs typeface="Montserrat"/>
                <a:sym typeface="Montserrat"/>
              </a:rPr>
              <a:t>No Cost</a:t>
            </a:r>
            <a:endParaRPr sz="1400" b="0" i="0" u="none" strike="noStrike" cap="none">
              <a:solidFill>
                <a:srgbClr val="000000"/>
              </a:solidFill>
              <a:latin typeface="Arial"/>
              <a:ea typeface="Arial"/>
              <a:cs typeface="Arial"/>
              <a:sym typeface="Arial"/>
            </a:endParaRPr>
          </a:p>
        </p:txBody>
      </p:sp>
      <p:sp>
        <p:nvSpPr>
          <p:cNvPr id="205" name="Google Shape;205;g1202a21be96_0_113"/>
          <p:cNvSpPr txBox="1"/>
          <p:nvPr/>
        </p:nvSpPr>
        <p:spPr>
          <a:xfrm>
            <a:off x="370974" y="2592889"/>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Content created inside BMG can be one click published and neither the tools or publishing presents no cost - including updates and hosting.</a:t>
            </a:r>
            <a:endParaRPr sz="900" b="1" i="0" u="none" strike="noStrike" cap="none">
              <a:solidFill>
                <a:srgbClr val="434343"/>
              </a:solidFill>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g1202a21b91a_0_129"/>
          <p:cNvSpPr/>
          <p:nvPr/>
        </p:nvSpPr>
        <p:spPr>
          <a:xfrm>
            <a:off x="-695450" y="381825"/>
            <a:ext cx="343170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g1202a21b91a_0_129"/>
          <p:cNvSpPr txBox="1"/>
          <p:nvPr/>
        </p:nvSpPr>
        <p:spPr>
          <a:xfrm>
            <a:off x="208973" y="404463"/>
            <a:ext cx="25686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1">
                <a:solidFill>
                  <a:schemeClr val="lt1"/>
                </a:solidFill>
                <a:latin typeface="Montserrat"/>
                <a:ea typeface="Montserrat"/>
                <a:cs typeface="Montserrat"/>
                <a:sym typeface="Montserrat"/>
              </a:rPr>
              <a:t>Revenue Share</a:t>
            </a:r>
            <a:endParaRPr sz="2000" b="1" i="1" u="none" strike="noStrike" cap="none">
              <a:solidFill>
                <a:schemeClr val="lt1"/>
              </a:solidFill>
              <a:latin typeface="Montserrat"/>
              <a:ea typeface="Montserrat"/>
              <a:cs typeface="Montserrat"/>
              <a:sym typeface="Montserrat"/>
            </a:endParaRPr>
          </a:p>
        </p:txBody>
      </p:sp>
      <p:sp>
        <p:nvSpPr>
          <p:cNvPr id="212" name="Google Shape;212;g1202a21b91a_0_129"/>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g1202a21b91a_0_129"/>
          <p:cNvSpPr txBox="1"/>
          <p:nvPr/>
        </p:nvSpPr>
        <p:spPr>
          <a:xfrm>
            <a:off x="231700" y="97758"/>
            <a:ext cx="14097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a:solidFill>
                  <a:srgbClr val="4D61FF"/>
                </a:solidFill>
                <a:latin typeface="Montserrat"/>
                <a:ea typeface="Montserrat"/>
                <a:cs typeface="Montserrat"/>
                <a:sym typeface="Montserrat"/>
              </a:rPr>
              <a:t>Opportunities</a:t>
            </a:r>
            <a:endParaRPr sz="1000" b="0" i="1" u="none" strike="noStrike" cap="none">
              <a:solidFill>
                <a:srgbClr val="4D61FF"/>
              </a:solidFill>
              <a:latin typeface="Montserrat"/>
              <a:ea typeface="Montserrat"/>
              <a:cs typeface="Montserrat"/>
              <a:sym typeface="Montserrat"/>
            </a:endParaRPr>
          </a:p>
        </p:txBody>
      </p:sp>
      <p:sp>
        <p:nvSpPr>
          <p:cNvPr id="214" name="Google Shape;214;g1202a21b91a_0_129"/>
          <p:cNvSpPr/>
          <p:nvPr/>
        </p:nvSpPr>
        <p:spPr>
          <a:xfrm>
            <a:off x="-1934480" y="975417"/>
            <a:ext cx="34317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800"/>
              <a:buFont typeface="Arial"/>
              <a:buNone/>
            </a:pPr>
            <a:r>
              <a:rPr lang="en" sz="800" b="1" i="1">
                <a:solidFill>
                  <a:srgbClr val="4D61FF"/>
                </a:solidFill>
                <a:latin typeface="Montserrat"/>
                <a:ea typeface="Montserrat"/>
                <a:cs typeface="Montserrat"/>
                <a:sym typeface="Montserrat"/>
              </a:rPr>
              <a:t>GCubes</a:t>
            </a:r>
            <a:endParaRPr sz="1400" b="0" i="0" u="none" strike="noStrike" cap="none">
              <a:solidFill>
                <a:srgbClr val="000000"/>
              </a:solidFill>
              <a:latin typeface="Arial"/>
              <a:ea typeface="Arial"/>
              <a:cs typeface="Arial"/>
              <a:sym typeface="Arial"/>
            </a:endParaRPr>
          </a:p>
        </p:txBody>
      </p:sp>
      <p:sp>
        <p:nvSpPr>
          <p:cNvPr id="215" name="Google Shape;215;g1202a21b91a_0_129"/>
          <p:cNvSpPr txBox="1"/>
          <p:nvPr/>
        </p:nvSpPr>
        <p:spPr>
          <a:xfrm>
            <a:off x="349926" y="3722350"/>
            <a:ext cx="3913800" cy="431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endParaRPr sz="1600" b="0" i="0" u="none" strike="noStrike" cap="none">
              <a:solidFill>
                <a:srgbClr val="000000"/>
              </a:solidFill>
              <a:latin typeface="Arial"/>
              <a:ea typeface="Arial"/>
              <a:cs typeface="Arial"/>
              <a:sym typeface="Arial"/>
            </a:endParaRPr>
          </a:p>
        </p:txBody>
      </p:sp>
      <p:pic>
        <p:nvPicPr>
          <p:cNvPr id="216" name="Google Shape;216;g1202a21b91a_0_129"/>
          <p:cNvPicPr preferRelativeResize="0"/>
          <p:nvPr/>
        </p:nvPicPr>
        <p:blipFill rotWithShape="1">
          <a:blip r:embed="rId3">
            <a:alphaModFix/>
          </a:blip>
          <a:srcRect/>
          <a:stretch/>
        </p:blipFill>
        <p:spPr>
          <a:xfrm flipH="1">
            <a:off x="6127526" y="636925"/>
            <a:ext cx="2769474" cy="3869652"/>
          </a:xfrm>
          <a:prstGeom prst="rect">
            <a:avLst/>
          </a:prstGeom>
          <a:noFill/>
          <a:ln>
            <a:noFill/>
          </a:ln>
        </p:spPr>
      </p:pic>
      <p:graphicFrame>
        <p:nvGraphicFramePr>
          <p:cNvPr id="217" name="Google Shape;217;g1202a21b91a_0_129"/>
          <p:cNvGraphicFramePr/>
          <p:nvPr/>
        </p:nvGraphicFramePr>
        <p:xfrm>
          <a:off x="349925" y="1801875"/>
          <a:ext cx="3913700" cy="1782990"/>
        </p:xfrm>
        <a:graphic>
          <a:graphicData uri="http://schemas.openxmlformats.org/drawingml/2006/table">
            <a:tbl>
              <a:tblPr>
                <a:noFill/>
                <a:tableStyleId>{78974D2C-36F9-49FB-A609-B5ECD4D7DCA0}</a:tableStyleId>
              </a:tblPr>
              <a:tblGrid>
                <a:gridCol w="1956850">
                  <a:extLst>
                    <a:ext uri="{9D8B030D-6E8A-4147-A177-3AD203B41FA5}">
                      <a16:colId xmlns:a16="http://schemas.microsoft.com/office/drawing/2014/main" val="20000"/>
                    </a:ext>
                  </a:extLst>
                </a:gridCol>
                <a:gridCol w="195685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 sz="900" b="1" dirty="0">
                          <a:solidFill>
                            <a:srgbClr val="4D61FF"/>
                          </a:solidFill>
                          <a:latin typeface="Montserrat"/>
                          <a:ea typeface="Montserrat"/>
                          <a:cs typeface="Montserrat"/>
                          <a:sym typeface="Montserrat"/>
                        </a:rPr>
                        <a:t>GCubes spended in the game</a:t>
                      </a:r>
                      <a:endParaRPr sz="900" b="1" dirty="0">
                        <a:solidFill>
                          <a:srgbClr val="4D61FF"/>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sz="900" b="1" dirty="0">
                          <a:solidFill>
                            <a:srgbClr val="4D61FF"/>
                          </a:solidFill>
                          <a:latin typeface="Montserrat"/>
                          <a:ea typeface="Montserrat"/>
                          <a:cs typeface="Montserrat"/>
                          <a:sym typeface="Montserrat"/>
                        </a:rPr>
                        <a:t>Revenue Share</a:t>
                      </a:r>
                      <a:endParaRPr sz="900" b="1" dirty="0">
                        <a:solidFill>
                          <a:srgbClr val="4D61FF"/>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rgbClr val="4D61FF"/>
                          </a:solidFill>
                          <a:latin typeface="Montserrat"/>
                          <a:ea typeface="Montserrat"/>
                          <a:cs typeface="Montserrat"/>
                          <a:sym typeface="Montserrat"/>
                        </a:rPr>
                        <a:t>25,000 to 200,000</a:t>
                      </a:r>
                      <a:endParaRPr>
                        <a:solidFill>
                          <a:srgbClr val="4D61FF"/>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a:solidFill>
                            <a:srgbClr val="4D61FF"/>
                          </a:solidFill>
                          <a:latin typeface="Montserrat"/>
                          <a:ea typeface="Montserrat"/>
                          <a:cs typeface="Montserrat"/>
                          <a:sym typeface="Montserrat"/>
                        </a:rPr>
                        <a:t>35%</a:t>
                      </a:r>
                      <a:endParaRPr>
                        <a:solidFill>
                          <a:srgbClr val="4D61FF"/>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96200">
                <a:tc>
                  <a:txBody>
                    <a:bodyPr/>
                    <a:lstStyle/>
                    <a:p>
                      <a:pPr marL="0" lvl="0" indent="0" algn="ctr" rtl="0">
                        <a:spcBef>
                          <a:spcPts val="0"/>
                        </a:spcBef>
                        <a:spcAft>
                          <a:spcPts val="0"/>
                        </a:spcAft>
                        <a:buNone/>
                      </a:pPr>
                      <a:r>
                        <a:rPr lang="en" dirty="0">
                          <a:solidFill>
                            <a:srgbClr val="4D61FF"/>
                          </a:solidFill>
                          <a:latin typeface="Montserrat"/>
                          <a:ea typeface="Montserrat"/>
                          <a:cs typeface="Montserrat"/>
                          <a:sym typeface="Montserrat"/>
                        </a:rPr>
                        <a:t>200,000 to 2,000,000</a:t>
                      </a:r>
                      <a:endParaRPr dirty="0">
                        <a:solidFill>
                          <a:srgbClr val="4D61FF"/>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a:solidFill>
                            <a:srgbClr val="4D61FF"/>
                          </a:solidFill>
                          <a:latin typeface="Montserrat"/>
                          <a:ea typeface="Montserrat"/>
                          <a:cs typeface="Montserrat"/>
                          <a:sym typeface="Montserrat"/>
                        </a:rPr>
                        <a:t>30%</a:t>
                      </a:r>
                      <a:endParaRPr>
                        <a:solidFill>
                          <a:srgbClr val="4D61FF"/>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96200">
                <a:tc>
                  <a:txBody>
                    <a:bodyPr/>
                    <a:lstStyle/>
                    <a:p>
                      <a:pPr marL="0" lvl="0" indent="0" algn="ctr" rtl="0">
                        <a:spcBef>
                          <a:spcPts val="0"/>
                        </a:spcBef>
                        <a:spcAft>
                          <a:spcPts val="0"/>
                        </a:spcAft>
                        <a:buNone/>
                      </a:pPr>
                      <a:r>
                        <a:rPr lang="en" dirty="0">
                          <a:solidFill>
                            <a:srgbClr val="4D61FF"/>
                          </a:solidFill>
                          <a:latin typeface="Montserrat"/>
                          <a:ea typeface="Montserrat"/>
                          <a:cs typeface="Montserrat"/>
                          <a:sym typeface="Montserrat"/>
                        </a:rPr>
                        <a:t>Above 2,000,001 </a:t>
                      </a:r>
                      <a:endParaRPr dirty="0">
                        <a:solidFill>
                          <a:srgbClr val="4D61FF"/>
                        </a:solidFill>
                        <a:latin typeface="Montserrat"/>
                        <a:ea typeface="Montserrat"/>
                        <a:cs typeface="Montserrat"/>
                        <a:sym typeface="Montserrat"/>
                      </a:endParaRPr>
                    </a:p>
                  </a:txBody>
                  <a:tcPr marL="91425" marR="91425" marT="91425" marB="91425"/>
                </a:tc>
                <a:tc>
                  <a:txBody>
                    <a:bodyPr/>
                    <a:lstStyle/>
                    <a:p>
                      <a:pPr marL="0" lvl="0" indent="0" algn="ctr" rtl="0">
                        <a:spcBef>
                          <a:spcPts val="0"/>
                        </a:spcBef>
                        <a:spcAft>
                          <a:spcPts val="0"/>
                        </a:spcAft>
                        <a:buNone/>
                      </a:pPr>
                      <a:r>
                        <a:rPr lang="en" dirty="0">
                          <a:solidFill>
                            <a:srgbClr val="4D61FF"/>
                          </a:solidFill>
                          <a:latin typeface="Montserrat"/>
                          <a:ea typeface="Montserrat"/>
                          <a:cs typeface="Montserrat"/>
                          <a:sym typeface="Montserrat"/>
                        </a:rPr>
                        <a:t>25%</a:t>
                      </a:r>
                      <a:endParaRPr dirty="0">
                        <a:solidFill>
                          <a:srgbClr val="4D61FF"/>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bl>
          </a:graphicData>
        </a:graphic>
      </p:graphicFrame>
      <p:sp>
        <p:nvSpPr>
          <p:cNvPr id="218" name="Google Shape;218;g1202a21b91a_0_129"/>
          <p:cNvSpPr txBox="1"/>
          <p:nvPr/>
        </p:nvSpPr>
        <p:spPr>
          <a:xfrm>
            <a:off x="289050" y="1202695"/>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a:solidFill>
                  <a:srgbClr val="434343"/>
                </a:solidFill>
                <a:latin typeface="Montserrat"/>
                <a:ea typeface="Montserrat"/>
                <a:cs typeface="Montserrat"/>
                <a:sym typeface="Montserrat"/>
              </a:rPr>
              <a:t>G-Cubes are the in game premium currency used by players to buy cosmetic and consumable items.</a:t>
            </a:r>
            <a:endParaRPr sz="900" b="0" i="0" u="none" strike="noStrike" cap="none">
              <a:solidFill>
                <a:srgbClr val="434343"/>
              </a:solidFill>
              <a:latin typeface="Montserrat"/>
              <a:ea typeface="Montserrat"/>
              <a:cs typeface="Montserrat"/>
              <a:sym typeface="Montserrat"/>
            </a:endParaRPr>
          </a:p>
        </p:txBody>
      </p:sp>
      <p:sp>
        <p:nvSpPr>
          <p:cNvPr id="219" name="Google Shape;219;g1202a21b91a_0_129"/>
          <p:cNvSpPr txBox="1"/>
          <p:nvPr/>
        </p:nvSpPr>
        <p:spPr>
          <a:xfrm>
            <a:off x="3425300" y="4545250"/>
            <a:ext cx="1760400" cy="8313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1100"/>
              <a:buFont typeface="Arial"/>
              <a:buNone/>
            </a:pPr>
            <a:r>
              <a:rPr lang="en" sz="600">
                <a:solidFill>
                  <a:srgbClr val="434343"/>
                </a:solidFill>
                <a:latin typeface="Montserrat"/>
                <a:ea typeface="Montserrat"/>
                <a:cs typeface="Montserrat"/>
                <a:sym typeface="Montserrat"/>
              </a:rPr>
              <a:t>Important note: The information contained in this document is confidential and is subject to change with or without notice. </a:t>
            </a:r>
            <a:endParaRPr sz="600">
              <a:solidFill>
                <a:srgbClr val="434343"/>
              </a:solidFill>
              <a:latin typeface="Montserrat"/>
              <a:ea typeface="Montserrat"/>
              <a:cs typeface="Montserrat"/>
              <a:sym typeface="Montserrat"/>
            </a:endParaRPr>
          </a:p>
          <a:p>
            <a:pPr marL="0" marR="0" lvl="0" indent="0" algn="l" rtl="0">
              <a:lnSpc>
                <a:spcPct val="100000"/>
              </a:lnSpc>
              <a:spcBef>
                <a:spcPts val="0"/>
              </a:spcBef>
              <a:spcAft>
                <a:spcPts val="0"/>
              </a:spcAft>
              <a:buClr>
                <a:schemeClr val="dk1"/>
              </a:buClr>
              <a:buSzPts val="1100"/>
              <a:buFont typeface="Arial"/>
              <a:buNone/>
            </a:pPr>
            <a:endParaRPr sz="900">
              <a:solidFill>
                <a:srgbClr val="434343"/>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900"/>
              <a:buFont typeface="Arial"/>
              <a:buNone/>
            </a:pPr>
            <a:endParaRPr sz="900">
              <a:solidFill>
                <a:srgbClr val="434343"/>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g1202a21b91a_0_57"/>
          <p:cNvSpPr txBox="1"/>
          <p:nvPr/>
        </p:nvSpPr>
        <p:spPr>
          <a:xfrm>
            <a:off x="917700" y="121625"/>
            <a:ext cx="6844200" cy="210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7500" b="1" i="1">
                <a:solidFill>
                  <a:srgbClr val="4D61FF"/>
                </a:solidFill>
                <a:latin typeface="Montserrat"/>
                <a:ea typeface="Montserrat"/>
                <a:cs typeface="Montserrat"/>
                <a:sym typeface="Montserrat"/>
              </a:rPr>
              <a:t>Thank You!</a:t>
            </a:r>
            <a:endParaRPr sz="7500" b="1" i="1">
              <a:solidFill>
                <a:srgbClr val="4D61FF"/>
              </a:solidFill>
              <a:latin typeface="Montserrat"/>
              <a:ea typeface="Montserrat"/>
              <a:cs typeface="Montserrat"/>
              <a:sym typeface="Montserrat"/>
            </a:endParaRPr>
          </a:p>
          <a:p>
            <a:pPr marL="0" lvl="0" indent="0" algn="ctr" rtl="0">
              <a:spcBef>
                <a:spcPts val="0"/>
              </a:spcBef>
              <a:spcAft>
                <a:spcPts val="0"/>
              </a:spcAft>
              <a:buNone/>
            </a:pPr>
            <a:r>
              <a:rPr lang="en" sz="5000" b="1" i="1">
                <a:solidFill>
                  <a:srgbClr val="4D61FF"/>
                </a:solidFill>
                <a:latin typeface="Montserrat"/>
                <a:ea typeface="Montserrat"/>
                <a:cs typeface="Montserrat"/>
                <a:sym typeface="Montserrat"/>
              </a:rPr>
              <a:t>Obrigado!</a:t>
            </a:r>
            <a:endParaRPr sz="5000" b="1" i="1">
              <a:solidFill>
                <a:srgbClr val="4D61FF"/>
              </a:solidFill>
              <a:latin typeface="Montserrat"/>
              <a:ea typeface="Montserrat"/>
              <a:cs typeface="Montserrat"/>
              <a:sym typeface="Montserrat"/>
            </a:endParaRPr>
          </a:p>
        </p:txBody>
      </p:sp>
      <p:pic>
        <p:nvPicPr>
          <p:cNvPr id="225" name="Google Shape;225;g1202a21b91a_0_57"/>
          <p:cNvPicPr preferRelativeResize="0"/>
          <p:nvPr/>
        </p:nvPicPr>
        <p:blipFill>
          <a:blip r:embed="rId3">
            <a:alphaModFix/>
          </a:blip>
          <a:stretch>
            <a:fillRect/>
          </a:stretch>
        </p:blipFill>
        <p:spPr>
          <a:xfrm>
            <a:off x="2030700" y="1828375"/>
            <a:ext cx="5437302" cy="30584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g1202a21b91a_0_20"/>
          <p:cNvSpPr/>
          <p:nvPr/>
        </p:nvSpPr>
        <p:spPr>
          <a:xfrm>
            <a:off x="-695449" y="381825"/>
            <a:ext cx="404825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g1202a21b91a_0_20"/>
          <p:cNvSpPr txBox="1"/>
          <p:nvPr/>
        </p:nvSpPr>
        <p:spPr>
          <a:xfrm>
            <a:off x="208973" y="404463"/>
            <a:ext cx="2924087" cy="492412"/>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1" dirty="0">
                <a:solidFill>
                  <a:schemeClr val="lt1"/>
                </a:solidFill>
                <a:latin typeface="Montserrat"/>
                <a:ea typeface="Montserrat"/>
                <a:cs typeface="Montserrat"/>
                <a:sym typeface="Montserrat"/>
              </a:rPr>
              <a:t>Giới thiệu về công ty</a:t>
            </a:r>
            <a:endParaRPr sz="2000" b="1" i="1" u="none" strike="noStrike" cap="none" dirty="0">
              <a:solidFill>
                <a:schemeClr val="lt1"/>
              </a:solidFill>
              <a:latin typeface="Montserrat"/>
              <a:ea typeface="Montserrat"/>
              <a:cs typeface="Montserrat"/>
              <a:sym typeface="Montserrat"/>
            </a:endParaRPr>
          </a:p>
        </p:txBody>
      </p:sp>
      <p:sp>
        <p:nvSpPr>
          <p:cNvPr id="62" name="Google Shape;62;g1202a21b91a_0_20"/>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g1202a21b91a_0_20"/>
          <p:cNvSpPr txBox="1"/>
          <p:nvPr/>
        </p:nvSpPr>
        <p:spPr>
          <a:xfrm>
            <a:off x="231700" y="97758"/>
            <a:ext cx="14097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dirty="0">
                <a:solidFill>
                  <a:srgbClr val="4D61FF"/>
                </a:solidFill>
                <a:latin typeface="Montserrat"/>
                <a:ea typeface="Montserrat"/>
                <a:cs typeface="Montserrat"/>
                <a:sym typeface="Montserrat"/>
              </a:rPr>
              <a:t>Giới thiệu</a:t>
            </a:r>
            <a:endParaRPr sz="1000" b="0" i="1" u="none" strike="noStrike" cap="none" dirty="0">
              <a:solidFill>
                <a:srgbClr val="4D61FF"/>
              </a:solidFill>
              <a:latin typeface="Montserrat"/>
              <a:ea typeface="Montserrat"/>
              <a:cs typeface="Montserrat"/>
              <a:sym typeface="Montserrat"/>
            </a:endParaRPr>
          </a:p>
        </p:txBody>
      </p:sp>
      <p:sp>
        <p:nvSpPr>
          <p:cNvPr id="64" name="Google Shape;64;g1202a21b91a_0_20"/>
          <p:cNvSpPr txBox="1"/>
          <p:nvPr/>
        </p:nvSpPr>
        <p:spPr>
          <a:xfrm>
            <a:off x="370974" y="1235364"/>
            <a:ext cx="4337400" cy="1154132"/>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vi-VN" sz="1050" b="1" i="0" dirty="0">
                <a:solidFill>
                  <a:srgbClr val="333333"/>
                </a:solidFill>
                <a:effectLst/>
                <a:latin typeface="Arial" panose="020B0604020202020204" pitchFamily="34" charset="0"/>
              </a:rPr>
              <a:t>Công ty Cổ phần </a:t>
            </a:r>
            <a:r>
              <a:rPr lang="en-US" sz="1050" b="1" i="0" dirty="0" err="1">
                <a:solidFill>
                  <a:srgbClr val="333333"/>
                </a:solidFill>
                <a:effectLst/>
                <a:latin typeface="Arial" panose="020B0604020202020204" pitchFamily="34" charset="0"/>
              </a:rPr>
              <a:t>Giải</a:t>
            </a:r>
            <a:r>
              <a:rPr lang="en-US" sz="1050" b="1" i="0" dirty="0">
                <a:solidFill>
                  <a:srgbClr val="333333"/>
                </a:solidFill>
                <a:effectLst/>
                <a:latin typeface="Arial" panose="020B0604020202020204" pitchFamily="34" charset="0"/>
              </a:rPr>
              <a:t> </a:t>
            </a:r>
            <a:r>
              <a:rPr lang="en-US" sz="1050" b="1" i="0" dirty="0" err="1">
                <a:solidFill>
                  <a:srgbClr val="333333"/>
                </a:solidFill>
                <a:effectLst/>
                <a:latin typeface="Arial" panose="020B0604020202020204" pitchFamily="34" charset="0"/>
              </a:rPr>
              <a:t>trí</a:t>
            </a:r>
            <a:r>
              <a:rPr lang="en-US" sz="1050" b="1" i="0" dirty="0">
                <a:solidFill>
                  <a:srgbClr val="333333"/>
                </a:solidFill>
                <a:effectLst/>
                <a:latin typeface="Arial" panose="020B0604020202020204" pitchFamily="34" charset="0"/>
              </a:rPr>
              <a:t> và</a:t>
            </a:r>
            <a:r>
              <a:rPr lang="vi-VN" sz="1050" b="1" i="0" dirty="0">
                <a:solidFill>
                  <a:srgbClr val="333333"/>
                </a:solidFill>
                <a:effectLst/>
                <a:latin typeface="Arial" panose="020B0604020202020204" pitchFamily="34" charset="0"/>
              </a:rPr>
              <a:t> Thể thao Điện tử Việt Nam - Vietnam Esports </a:t>
            </a:r>
            <a:r>
              <a:rPr lang="vi-VN" sz="1050" b="0" i="0" dirty="0">
                <a:solidFill>
                  <a:srgbClr val="333333"/>
                </a:solidFill>
                <a:effectLst/>
                <a:latin typeface="Arial" panose="020B0604020202020204" pitchFamily="34" charset="0"/>
              </a:rPr>
              <a:t>(tiền thân là </a:t>
            </a:r>
            <a:r>
              <a:rPr lang="vi-VN" sz="1050" b="1" i="0" dirty="0">
                <a:solidFill>
                  <a:srgbClr val="333333"/>
                </a:solidFill>
                <a:effectLst/>
                <a:latin typeface="Arial" panose="020B0604020202020204" pitchFamily="34" charset="0"/>
              </a:rPr>
              <a:t>Garena Vietnam</a:t>
            </a:r>
            <a:r>
              <a:rPr lang="vi-VN" sz="1050" b="0" i="0" dirty="0">
                <a:solidFill>
                  <a:srgbClr val="333333"/>
                </a:solidFill>
                <a:effectLst/>
                <a:latin typeface="Arial" panose="020B0604020202020204" pitchFamily="34" charset="0"/>
              </a:rPr>
              <a:t>) được thành lập vào năm 2009, hoạt động trong lĩnh vực Thể thao điện tử, thương mại điện tử và giải trí trực tuyến. Vietnam Esports tiên phong trong việc đầu tư xây dựng một nền thể thao điện tử chuyên nghiệp, song hành cùng  xu hướng phát triển của thế giới.</a:t>
            </a:r>
            <a:endParaRPr sz="900" b="0" i="0" u="none" strike="noStrike" cap="none" dirty="0">
              <a:solidFill>
                <a:srgbClr val="434343"/>
              </a:solidFill>
              <a:latin typeface="Montserrat"/>
              <a:ea typeface="Montserrat"/>
              <a:cs typeface="Montserrat"/>
              <a:sym typeface="Montserrat"/>
            </a:endParaRPr>
          </a:p>
        </p:txBody>
      </p:sp>
      <p:sp>
        <p:nvSpPr>
          <p:cNvPr id="65" name="Google Shape;65;g1202a21b91a_0_20"/>
          <p:cNvSpPr/>
          <p:nvPr/>
        </p:nvSpPr>
        <p:spPr>
          <a:xfrm>
            <a:off x="-1934481" y="975417"/>
            <a:ext cx="3493921"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800"/>
              <a:buFont typeface="Arial"/>
              <a:buNone/>
            </a:pPr>
            <a:r>
              <a:rPr lang="en-US" sz="800" b="1" i="1" dirty="0">
                <a:solidFill>
                  <a:srgbClr val="4D61FF"/>
                </a:solidFill>
                <a:latin typeface="Montserrat"/>
                <a:ea typeface="Montserrat"/>
                <a:cs typeface="Montserrat"/>
                <a:sym typeface="Montserrat"/>
              </a:rPr>
              <a:t>Giới </a:t>
            </a:r>
            <a:r>
              <a:rPr lang="en-US" sz="800" b="1" i="1" dirty="0" err="1">
                <a:solidFill>
                  <a:srgbClr val="4D61FF"/>
                </a:solidFill>
                <a:latin typeface="Montserrat"/>
                <a:ea typeface="Montserrat"/>
                <a:cs typeface="Montserrat"/>
                <a:sym typeface="Montserrat"/>
              </a:rPr>
              <a:t>thiệu</a:t>
            </a:r>
            <a:endParaRPr sz="1400" b="0" i="0" u="none" strike="noStrike" cap="none" dirty="0">
              <a:solidFill>
                <a:srgbClr val="000000"/>
              </a:solidFill>
              <a:latin typeface="Arial"/>
              <a:ea typeface="Arial"/>
              <a:cs typeface="Arial"/>
              <a:sym typeface="Arial"/>
            </a:endParaRPr>
          </a:p>
        </p:txBody>
      </p:sp>
      <p:pic>
        <p:nvPicPr>
          <p:cNvPr id="66" name="Google Shape;66;g1202a21b91a_0_20"/>
          <p:cNvPicPr preferRelativeResize="0"/>
          <p:nvPr/>
        </p:nvPicPr>
        <p:blipFill rotWithShape="1">
          <a:blip r:embed="rId3">
            <a:alphaModFix/>
          </a:blip>
          <a:srcRect l="13359" b="6384"/>
          <a:stretch/>
        </p:blipFill>
        <p:spPr>
          <a:xfrm>
            <a:off x="5114450" y="776725"/>
            <a:ext cx="5655050" cy="3436874"/>
          </a:xfrm>
          <a:prstGeom prst="rect">
            <a:avLst/>
          </a:prstGeom>
          <a:noFill/>
          <a:ln>
            <a:noFill/>
          </a:ln>
        </p:spPr>
      </p:pic>
      <p:sp>
        <p:nvSpPr>
          <p:cNvPr id="67" name="Google Shape;67;g1202a21b91a_0_20"/>
          <p:cNvSpPr/>
          <p:nvPr/>
        </p:nvSpPr>
        <p:spPr>
          <a:xfrm>
            <a:off x="383310" y="2391745"/>
            <a:ext cx="1176131"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dirty="0">
                <a:solidFill>
                  <a:srgbClr val="4D61FF"/>
                </a:solidFill>
                <a:latin typeface="Montserrat"/>
                <a:ea typeface="Montserrat"/>
                <a:cs typeface="Montserrat"/>
                <a:sym typeface="Montserrat"/>
              </a:rPr>
              <a:t>Loại hình công ty </a:t>
            </a:r>
            <a:endParaRPr sz="1400" b="0" i="0" u="none" strike="noStrike" cap="none" dirty="0">
              <a:solidFill>
                <a:srgbClr val="000000"/>
              </a:solidFill>
              <a:latin typeface="Arial"/>
              <a:ea typeface="Arial"/>
              <a:cs typeface="Arial"/>
              <a:sym typeface="Arial"/>
            </a:endParaRPr>
          </a:p>
        </p:txBody>
      </p:sp>
      <p:sp>
        <p:nvSpPr>
          <p:cNvPr id="68" name="Google Shape;68;g1202a21b91a_0_20"/>
          <p:cNvSpPr txBox="1"/>
          <p:nvPr/>
        </p:nvSpPr>
        <p:spPr>
          <a:xfrm>
            <a:off x="383311" y="2562296"/>
            <a:ext cx="4337400" cy="3231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dirty="0">
                <a:solidFill>
                  <a:srgbClr val="434343"/>
                </a:solidFill>
                <a:latin typeface="Montserrat"/>
                <a:ea typeface="Montserrat"/>
                <a:cs typeface="Montserrat"/>
                <a:sym typeface="Montserrat"/>
              </a:rPr>
              <a:t>Công ty </a:t>
            </a:r>
            <a:r>
              <a:rPr lang="en-US" sz="900" dirty="0" err="1">
                <a:solidFill>
                  <a:srgbClr val="434343"/>
                </a:solidFill>
                <a:latin typeface="Montserrat"/>
                <a:ea typeface="Montserrat"/>
                <a:cs typeface="Montserrat"/>
                <a:sym typeface="Montserrat"/>
              </a:rPr>
              <a:t>cổ</a:t>
            </a:r>
            <a:r>
              <a:rPr lang="en-US" sz="900" dirty="0">
                <a:solidFill>
                  <a:srgbClr val="434343"/>
                </a:solidFill>
                <a:latin typeface="Montserrat"/>
                <a:ea typeface="Montserrat"/>
                <a:cs typeface="Montserrat"/>
                <a:sym typeface="Montserrat"/>
              </a:rPr>
              <a:t> </a:t>
            </a:r>
            <a:r>
              <a:rPr lang="en-US" sz="900" dirty="0" err="1">
                <a:solidFill>
                  <a:srgbClr val="434343"/>
                </a:solidFill>
                <a:latin typeface="Montserrat"/>
                <a:ea typeface="Montserrat"/>
                <a:cs typeface="Montserrat"/>
                <a:sym typeface="Montserrat"/>
              </a:rPr>
              <a:t>phần</a:t>
            </a:r>
            <a:endParaRPr sz="900" b="1" i="0" u="none" strike="noStrike" cap="none" dirty="0">
              <a:solidFill>
                <a:srgbClr val="434343"/>
              </a:solidFill>
              <a:latin typeface="Montserrat"/>
              <a:ea typeface="Montserrat"/>
              <a:cs typeface="Montserrat"/>
              <a:sym typeface="Montserrat"/>
            </a:endParaRPr>
          </a:p>
        </p:txBody>
      </p:sp>
      <p:sp>
        <p:nvSpPr>
          <p:cNvPr id="69" name="Google Shape;69;g1202a21b91a_0_20"/>
          <p:cNvSpPr/>
          <p:nvPr/>
        </p:nvSpPr>
        <p:spPr>
          <a:xfrm>
            <a:off x="383311" y="2905765"/>
            <a:ext cx="117613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dirty="0">
                <a:solidFill>
                  <a:srgbClr val="4D61FF"/>
                </a:solidFill>
                <a:latin typeface="Montserrat"/>
                <a:ea typeface="Montserrat"/>
                <a:cs typeface="Montserrat"/>
                <a:sym typeface="Montserrat"/>
              </a:rPr>
              <a:t>Thành lập</a:t>
            </a:r>
            <a:endParaRPr lang="en-US" sz="1400" b="0" i="0" u="none" strike="noStrike" cap="none" dirty="0">
              <a:solidFill>
                <a:srgbClr val="000000"/>
              </a:solidFill>
              <a:latin typeface="Arial"/>
              <a:ea typeface="Arial"/>
              <a:cs typeface="Arial"/>
              <a:sym typeface="Arial"/>
            </a:endParaRPr>
          </a:p>
        </p:txBody>
      </p:sp>
      <p:sp>
        <p:nvSpPr>
          <p:cNvPr id="70" name="Google Shape;70;g1202a21b91a_0_20"/>
          <p:cNvSpPr txBox="1"/>
          <p:nvPr/>
        </p:nvSpPr>
        <p:spPr>
          <a:xfrm>
            <a:off x="383311" y="3076318"/>
            <a:ext cx="4337400" cy="3231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dirty="0">
                <a:solidFill>
                  <a:srgbClr val="434343"/>
                </a:solidFill>
                <a:latin typeface="Montserrat"/>
                <a:ea typeface="Montserrat"/>
                <a:cs typeface="Montserrat"/>
                <a:sym typeface="Montserrat"/>
              </a:rPr>
              <a:t>09/06/2009</a:t>
            </a:r>
          </a:p>
        </p:txBody>
      </p:sp>
      <p:sp>
        <p:nvSpPr>
          <p:cNvPr id="71" name="Google Shape;71;g1202a21b91a_0_20"/>
          <p:cNvSpPr/>
          <p:nvPr/>
        </p:nvSpPr>
        <p:spPr>
          <a:xfrm>
            <a:off x="370975" y="3399453"/>
            <a:ext cx="117613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u="none" strike="noStrike" cap="none" dirty="0">
                <a:solidFill>
                  <a:srgbClr val="4D61FF"/>
                </a:solidFill>
                <a:latin typeface="Montserrat"/>
                <a:sym typeface="Montserrat"/>
              </a:rPr>
              <a:t>Tr</a:t>
            </a:r>
            <a:r>
              <a:rPr lang="en-US" sz="800" b="1" i="1" dirty="0">
                <a:solidFill>
                  <a:srgbClr val="4D61FF"/>
                </a:solidFill>
                <a:latin typeface="Montserrat"/>
                <a:sym typeface="Montserrat"/>
              </a:rPr>
              <a:t>ụ sở </a:t>
            </a:r>
            <a:r>
              <a:rPr lang="en-US" sz="800" b="1" i="1" dirty="0" err="1">
                <a:solidFill>
                  <a:srgbClr val="4D61FF"/>
                </a:solidFill>
                <a:latin typeface="Montserrat"/>
                <a:sym typeface="Montserrat"/>
              </a:rPr>
              <a:t>chính</a:t>
            </a:r>
            <a:endParaRPr sz="1400" b="0" i="0" u="none" strike="noStrike" cap="none" dirty="0">
              <a:solidFill>
                <a:srgbClr val="000000"/>
              </a:solidFill>
              <a:latin typeface="Arial"/>
              <a:ea typeface="Arial"/>
              <a:cs typeface="Arial"/>
              <a:sym typeface="Arial"/>
            </a:endParaRPr>
          </a:p>
        </p:txBody>
      </p:sp>
      <p:sp>
        <p:nvSpPr>
          <p:cNvPr id="72" name="Google Shape;72;g1202a21b91a_0_20"/>
          <p:cNvSpPr txBox="1"/>
          <p:nvPr/>
        </p:nvSpPr>
        <p:spPr>
          <a:xfrm>
            <a:off x="370974" y="3570006"/>
            <a:ext cx="433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dirty="0">
                <a:solidFill>
                  <a:srgbClr val="434343"/>
                </a:solidFill>
                <a:latin typeface="Montserrat"/>
                <a:ea typeface="Montserrat"/>
                <a:cs typeface="Montserrat"/>
                <a:sym typeface="Montserrat"/>
              </a:rPr>
              <a:t>Tầng 29, </a:t>
            </a:r>
            <a:r>
              <a:rPr lang="en-US" sz="900" dirty="0" err="1">
                <a:solidFill>
                  <a:srgbClr val="434343"/>
                </a:solidFill>
                <a:latin typeface="Montserrat"/>
                <a:ea typeface="Montserrat"/>
                <a:cs typeface="Montserrat"/>
                <a:sym typeface="Montserrat"/>
              </a:rPr>
              <a:t>Tòa</a:t>
            </a:r>
            <a:r>
              <a:rPr lang="en-US" sz="900" dirty="0">
                <a:solidFill>
                  <a:srgbClr val="434343"/>
                </a:solidFill>
                <a:latin typeface="Montserrat"/>
                <a:ea typeface="Montserrat"/>
                <a:cs typeface="Montserrat"/>
                <a:sym typeface="Montserrat"/>
              </a:rPr>
              <a:t> nhà Trung tâm Lotte </a:t>
            </a:r>
            <a:r>
              <a:rPr lang="en-US" sz="900" dirty="0" err="1">
                <a:solidFill>
                  <a:srgbClr val="434343"/>
                </a:solidFill>
                <a:latin typeface="Montserrat"/>
                <a:ea typeface="Montserrat"/>
                <a:cs typeface="Montserrat"/>
                <a:sym typeface="Montserrat"/>
              </a:rPr>
              <a:t>Hà</a:t>
            </a:r>
            <a:r>
              <a:rPr lang="en-US" sz="900" dirty="0">
                <a:solidFill>
                  <a:srgbClr val="434343"/>
                </a:solidFill>
                <a:latin typeface="Montserrat"/>
                <a:ea typeface="Montserrat"/>
                <a:cs typeface="Montserrat"/>
                <a:sym typeface="Montserrat"/>
              </a:rPr>
              <a:t> </a:t>
            </a:r>
            <a:r>
              <a:rPr lang="en-US" sz="900" dirty="0" err="1">
                <a:solidFill>
                  <a:srgbClr val="434343"/>
                </a:solidFill>
                <a:latin typeface="Montserrat"/>
                <a:ea typeface="Montserrat"/>
                <a:cs typeface="Montserrat"/>
                <a:sym typeface="Montserrat"/>
              </a:rPr>
              <a:t>Nội</a:t>
            </a:r>
            <a:r>
              <a:rPr lang="en-US" sz="900" dirty="0">
                <a:solidFill>
                  <a:srgbClr val="434343"/>
                </a:solidFill>
                <a:latin typeface="Montserrat"/>
                <a:ea typeface="Montserrat"/>
                <a:cs typeface="Montserrat"/>
                <a:sym typeface="Montserrat"/>
              </a:rPr>
              <a:t>, 54 </a:t>
            </a:r>
            <a:r>
              <a:rPr lang="en-US" sz="900" dirty="0" err="1">
                <a:solidFill>
                  <a:srgbClr val="434343"/>
                </a:solidFill>
                <a:latin typeface="Montserrat"/>
                <a:ea typeface="Montserrat"/>
                <a:cs typeface="Montserrat"/>
                <a:sym typeface="Montserrat"/>
              </a:rPr>
              <a:t>Liễu</a:t>
            </a:r>
            <a:r>
              <a:rPr lang="en-US" sz="900" dirty="0">
                <a:solidFill>
                  <a:srgbClr val="434343"/>
                </a:solidFill>
                <a:latin typeface="Montserrat"/>
                <a:ea typeface="Montserrat"/>
                <a:cs typeface="Montserrat"/>
                <a:sym typeface="Montserrat"/>
              </a:rPr>
              <a:t> </a:t>
            </a:r>
            <a:r>
              <a:rPr lang="en-US" sz="900" dirty="0" err="1">
                <a:solidFill>
                  <a:srgbClr val="434343"/>
                </a:solidFill>
                <a:latin typeface="Montserrat"/>
                <a:ea typeface="Montserrat"/>
                <a:cs typeface="Montserrat"/>
                <a:sym typeface="Montserrat"/>
              </a:rPr>
              <a:t>Giai</a:t>
            </a:r>
            <a:r>
              <a:rPr lang="en-US" sz="900" dirty="0">
                <a:solidFill>
                  <a:srgbClr val="434343"/>
                </a:solidFill>
                <a:latin typeface="Montserrat"/>
                <a:ea typeface="Montserrat"/>
                <a:cs typeface="Montserrat"/>
                <a:sym typeface="Montserrat"/>
              </a:rPr>
              <a:t>, p. </a:t>
            </a:r>
            <a:r>
              <a:rPr lang="en-US" sz="900" dirty="0" err="1">
                <a:solidFill>
                  <a:srgbClr val="434343"/>
                </a:solidFill>
                <a:latin typeface="Montserrat"/>
                <a:ea typeface="Montserrat"/>
                <a:cs typeface="Montserrat"/>
                <a:sym typeface="Montserrat"/>
              </a:rPr>
              <a:t>Cống</a:t>
            </a:r>
            <a:r>
              <a:rPr lang="en-US" sz="900" dirty="0">
                <a:solidFill>
                  <a:srgbClr val="434343"/>
                </a:solidFill>
                <a:latin typeface="Montserrat"/>
                <a:ea typeface="Montserrat"/>
                <a:cs typeface="Montserrat"/>
                <a:sym typeface="Montserrat"/>
              </a:rPr>
              <a:t> </a:t>
            </a:r>
            <a:r>
              <a:rPr lang="en-US" sz="900" dirty="0" err="1">
                <a:solidFill>
                  <a:srgbClr val="434343"/>
                </a:solidFill>
                <a:latin typeface="Montserrat"/>
                <a:ea typeface="Montserrat"/>
                <a:cs typeface="Montserrat"/>
                <a:sym typeface="Montserrat"/>
              </a:rPr>
              <a:t>Vị</a:t>
            </a:r>
            <a:r>
              <a:rPr lang="en-US" sz="900" dirty="0">
                <a:solidFill>
                  <a:srgbClr val="434343"/>
                </a:solidFill>
                <a:latin typeface="Montserrat"/>
                <a:ea typeface="Montserrat"/>
                <a:cs typeface="Montserrat"/>
                <a:sym typeface="Montserrat"/>
              </a:rPr>
              <a:t>, q. Ba </a:t>
            </a:r>
            <a:r>
              <a:rPr lang="en-US" sz="900" dirty="0" err="1">
                <a:solidFill>
                  <a:srgbClr val="434343"/>
                </a:solidFill>
                <a:latin typeface="Montserrat"/>
                <a:ea typeface="Montserrat"/>
                <a:cs typeface="Montserrat"/>
                <a:sym typeface="Montserrat"/>
              </a:rPr>
              <a:t>Đình</a:t>
            </a:r>
            <a:r>
              <a:rPr lang="en-US" sz="900" dirty="0">
                <a:solidFill>
                  <a:srgbClr val="434343"/>
                </a:solidFill>
                <a:latin typeface="Montserrat"/>
                <a:ea typeface="Montserrat"/>
                <a:cs typeface="Montserrat"/>
                <a:sym typeface="Montserrat"/>
              </a:rPr>
              <a:t>, </a:t>
            </a:r>
            <a:r>
              <a:rPr lang="en-US" sz="900" dirty="0" err="1">
                <a:solidFill>
                  <a:srgbClr val="434343"/>
                </a:solidFill>
                <a:latin typeface="Montserrat"/>
                <a:ea typeface="Montserrat"/>
                <a:cs typeface="Montserrat"/>
                <a:sym typeface="Montserrat"/>
              </a:rPr>
              <a:t>Hà</a:t>
            </a:r>
            <a:r>
              <a:rPr lang="en-US" sz="900" dirty="0">
                <a:solidFill>
                  <a:srgbClr val="434343"/>
                </a:solidFill>
                <a:latin typeface="Montserrat"/>
                <a:ea typeface="Montserrat"/>
                <a:cs typeface="Montserrat"/>
                <a:sym typeface="Montserrat"/>
              </a:rPr>
              <a:t> </a:t>
            </a:r>
            <a:r>
              <a:rPr lang="en-US" sz="900" dirty="0" err="1">
                <a:solidFill>
                  <a:srgbClr val="434343"/>
                </a:solidFill>
                <a:latin typeface="Montserrat"/>
                <a:ea typeface="Montserrat"/>
                <a:cs typeface="Montserrat"/>
                <a:sym typeface="Montserrat"/>
              </a:rPr>
              <a:t>Nội</a:t>
            </a:r>
            <a:endParaRPr lang="en-US" sz="900" dirty="0">
              <a:solidFill>
                <a:srgbClr val="434343"/>
              </a:solidFill>
              <a:latin typeface="Montserrat"/>
              <a:ea typeface="Montserrat"/>
              <a:cs typeface="Montserrat"/>
              <a:sym typeface="Montserrat"/>
            </a:endParaRPr>
          </a:p>
        </p:txBody>
      </p:sp>
      <p:sp>
        <p:nvSpPr>
          <p:cNvPr id="2" name="Google Shape;71;g1202a21b91a_0_20">
            <a:extLst>
              <a:ext uri="{FF2B5EF4-FFF2-40B4-BE49-F238E27FC236}">
                <a16:creationId xmlns:a16="http://schemas.microsoft.com/office/drawing/2014/main" id="{90763BEC-BBB6-5ED7-82FB-0B1C5289F351}"/>
              </a:ext>
            </a:extLst>
          </p:cNvPr>
          <p:cNvSpPr/>
          <p:nvPr/>
        </p:nvSpPr>
        <p:spPr>
          <a:xfrm>
            <a:off x="363617" y="4026608"/>
            <a:ext cx="1195823"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u="none" strike="noStrike" cap="none" dirty="0" err="1">
                <a:solidFill>
                  <a:srgbClr val="4D61FF"/>
                </a:solidFill>
                <a:latin typeface="Montserrat"/>
                <a:sym typeface="Montserrat"/>
              </a:rPr>
              <a:t>Sản</a:t>
            </a:r>
            <a:r>
              <a:rPr lang="en-US" sz="800" b="1" i="1" u="none" strike="noStrike" cap="none" dirty="0">
                <a:solidFill>
                  <a:srgbClr val="4D61FF"/>
                </a:solidFill>
                <a:latin typeface="Montserrat"/>
                <a:sym typeface="Montserrat"/>
              </a:rPr>
              <a:t> phẩm</a:t>
            </a:r>
          </a:p>
        </p:txBody>
      </p:sp>
      <p:sp>
        <p:nvSpPr>
          <p:cNvPr id="3" name="Google Shape;72;g1202a21b91a_0_20">
            <a:extLst>
              <a:ext uri="{FF2B5EF4-FFF2-40B4-BE49-F238E27FC236}">
                <a16:creationId xmlns:a16="http://schemas.microsoft.com/office/drawing/2014/main" id="{B292D7F4-7843-1682-13B0-2E1143E0318C}"/>
              </a:ext>
            </a:extLst>
          </p:cNvPr>
          <p:cNvSpPr txBox="1"/>
          <p:nvPr/>
        </p:nvSpPr>
        <p:spPr>
          <a:xfrm>
            <a:off x="363617" y="4197161"/>
            <a:ext cx="4337400" cy="600134"/>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vi-VN" sz="900">
                <a:solidFill>
                  <a:srgbClr val="434343"/>
                </a:solidFill>
                <a:latin typeface="Montserrat"/>
                <a:ea typeface="Montserrat"/>
                <a:cs typeface="Montserrat"/>
                <a:sym typeface="Montserrat"/>
              </a:rPr>
              <a:t>Tiên phong dẫn đầu thị trường trong lĩnh vực Thể thao điện tử, Vietnam Esports tiếp tục tạo dấu ấn với 2 lĩnh vực mới: Thương mại điện tử và Thanh toán điện tử</a:t>
            </a:r>
            <a:endParaRPr lang="vi-VN" sz="900" dirty="0">
              <a:solidFill>
                <a:srgbClr val="434343"/>
              </a:solidFill>
              <a:latin typeface="Montserrat"/>
              <a:ea typeface="Montserrat"/>
              <a:cs typeface="Montserrat"/>
              <a:sym typeface="Montserrat"/>
            </a:endParaRPr>
          </a:p>
        </p:txBody>
      </p:sp>
    </p:spTree>
    <p:extLst>
      <p:ext uri="{BB962C8B-B14F-4D97-AF65-F5344CB8AC3E}">
        <p14:creationId xmlns:p14="http://schemas.microsoft.com/office/powerpoint/2010/main" val="660287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g1202a21b91a_0_20"/>
          <p:cNvSpPr/>
          <p:nvPr/>
        </p:nvSpPr>
        <p:spPr>
          <a:xfrm>
            <a:off x="-695450" y="381825"/>
            <a:ext cx="343170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g1202a21b91a_0_20"/>
          <p:cNvSpPr txBox="1"/>
          <p:nvPr/>
        </p:nvSpPr>
        <p:spPr>
          <a:xfrm>
            <a:off x="208973" y="404463"/>
            <a:ext cx="25686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1" dirty="0">
                <a:solidFill>
                  <a:schemeClr val="lt1"/>
                </a:solidFill>
                <a:latin typeface="Montserrat"/>
                <a:ea typeface="Montserrat"/>
                <a:cs typeface="Montserrat"/>
                <a:sym typeface="Montserrat"/>
              </a:rPr>
              <a:t>Giá trị cốt lỗi</a:t>
            </a:r>
            <a:endParaRPr sz="2000" b="1" i="1" u="none" strike="noStrike" cap="none" dirty="0">
              <a:solidFill>
                <a:schemeClr val="lt1"/>
              </a:solidFill>
              <a:latin typeface="Montserrat"/>
              <a:ea typeface="Montserrat"/>
              <a:cs typeface="Montserrat"/>
              <a:sym typeface="Montserrat"/>
            </a:endParaRPr>
          </a:p>
        </p:txBody>
      </p:sp>
      <p:sp>
        <p:nvSpPr>
          <p:cNvPr id="62" name="Google Shape;62;g1202a21b91a_0_20"/>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g1202a21b91a_0_20"/>
          <p:cNvSpPr txBox="1"/>
          <p:nvPr/>
        </p:nvSpPr>
        <p:spPr>
          <a:xfrm>
            <a:off x="231700" y="97758"/>
            <a:ext cx="14097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0" i="1" u="none" strike="noStrike" cap="none" dirty="0">
                <a:solidFill>
                  <a:srgbClr val="4D61FF"/>
                </a:solidFill>
                <a:latin typeface="Montserrat"/>
                <a:ea typeface="Montserrat"/>
                <a:cs typeface="Montserrat"/>
                <a:sym typeface="Montserrat"/>
              </a:rPr>
              <a:t>Giới thiệu</a:t>
            </a:r>
            <a:endParaRPr sz="1000" b="0" i="1" u="none" strike="noStrike" cap="none" dirty="0">
              <a:solidFill>
                <a:srgbClr val="4D61FF"/>
              </a:solidFill>
              <a:latin typeface="Montserrat"/>
              <a:ea typeface="Montserrat"/>
              <a:cs typeface="Montserrat"/>
              <a:sym typeface="Montserrat"/>
            </a:endParaRPr>
          </a:p>
        </p:txBody>
      </p:sp>
      <p:sp>
        <p:nvSpPr>
          <p:cNvPr id="64" name="Google Shape;64;g1202a21b91a_0_20"/>
          <p:cNvSpPr txBox="1"/>
          <p:nvPr/>
        </p:nvSpPr>
        <p:spPr>
          <a:xfrm>
            <a:off x="289050" y="1202695"/>
            <a:ext cx="43374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1" i="0" u="none" strike="noStrike" cap="none" dirty="0">
                <a:solidFill>
                  <a:srgbClr val="434343"/>
                </a:solidFill>
                <a:latin typeface="Montserrat"/>
                <a:ea typeface="Montserrat"/>
                <a:cs typeface="Montserrat"/>
                <a:sym typeface="Montserrat"/>
              </a:rPr>
              <a:t>Giá trị cốt lỗi </a:t>
            </a:r>
            <a:r>
              <a:rPr lang="en-US" sz="900" b="0" i="0" u="none" strike="noStrike" cap="none" dirty="0">
                <a:solidFill>
                  <a:srgbClr val="434343"/>
                </a:solidFill>
                <a:latin typeface="Montserrat"/>
                <a:ea typeface="Montserrat"/>
                <a:cs typeface="Montserrat"/>
                <a:sym typeface="Montserrat"/>
              </a:rPr>
              <a:t>là nền tảng giúp cho sự thành công phát triển rực rỡ của Vietnam Esports nói chung và tập đoàn </a:t>
            </a:r>
            <a:r>
              <a:rPr lang="en-US" sz="900" dirty="0">
                <a:solidFill>
                  <a:srgbClr val="434343"/>
                </a:solidFill>
                <a:latin typeface="Montserrat"/>
                <a:ea typeface="Montserrat"/>
                <a:cs typeface="Montserrat"/>
                <a:sym typeface="Montserrat"/>
              </a:rPr>
              <a:t>S</a:t>
            </a:r>
            <a:r>
              <a:rPr lang="en-US" sz="900" b="0" i="0" u="none" strike="noStrike" cap="none" dirty="0">
                <a:solidFill>
                  <a:srgbClr val="434343"/>
                </a:solidFill>
                <a:latin typeface="Montserrat"/>
                <a:ea typeface="Montserrat"/>
                <a:cs typeface="Montserrat"/>
                <a:sym typeface="Montserrat"/>
              </a:rPr>
              <a:t>eagrou</a:t>
            </a:r>
            <a:r>
              <a:rPr lang="en-US" sz="900" dirty="0">
                <a:solidFill>
                  <a:srgbClr val="434343"/>
                </a:solidFill>
                <a:latin typeface="Montserrat"/>
                <a:ea typeface="Montserrat"/>
                <a:cs typeface="Montserrat"/>
                <a:sym typeface="Montserrat"/>
              </a:rPr>
              <a:t>p nói riêng</a:t>
            </a:r>
            <a:endParaRPr sz="900" b="0" i="0" u="none" strike="noStrike" cap="none" dirty="0">
              <a:solidFill>
                <a:srgbClr val="434343"/>
              </a:solidFill>
              <a:latin typeface="Montserrat"/>
              <a:ea typeface="Montserrat"/>
              <a:cs typeface="Montserrat"/>
              <a:sym typeface="Montserrat"/>
            </a:endParaRPr>
          </a:p>
        </p:txBody>
      </p:sp>
      <p:sp>
        <p:nvSpPr>
          <p:cNvPr id="65" name="Google Shape;65;g1202a21b91a_0_20"/>
          <p:cNvSpPr/>
          <p:nvPr/>
        </p:nvSpPr>
        <p:spPr>
          <a:xfrm>
            <a:off x="-1934480" y="975417"/>
            <a:ext cx="34317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800"/>
              <a:buFont typeface="Arial"/>
              <a:buNone/>
            </a:pPr>
            <a:r>
              <a:rPr lang="en" sz="800" b="1" i="1" dirty="0">
                <a:solidFill>
                  <a:srgbClr val="4D61FF"/>
                </a:solidFill>
                <a:latin typeface="Montserrat"/>
                <a:ea typeface="Arial"/>
                <a:cs typeface="Arial"/>
                <a:sym typeface="Montserrat"/>
              </a:rPr>
              <a:t>5 Giá trị cốt lỗi</a:t>
            </a:r>
            <a:endParaRPr sz="1400" b="0" i="0" u="none" strike="noStrike" cap="none" dirty="0">
              <a:solidFill>
                <a:srgbClr val="000000"/>
              </a:solidFill>
              <a:latin typeface="Arial"/>
              <a:ea typeface="Arial"/>
              <a:cs typeface="Arial"/>
              <a:sym typeface="Arial"/>
            </a:endParaRPr>
          </a:p>
        </p:txBody>
      </p:sp>
      <p:sp>
        <p:nvSpPr>
          <p:cNvPr id="67" name="Google Shape;67;g1202a21b91a_0_20"/>
          <p:cNvSpPr/>
          <p:nvPr/>
        </p:nvSpPr>
        <p:spPr>
          <a:xfrm>
            <a:off x="289050" y="1681608"/>
            <a:ext cx="93015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dirty="0">
                <a:solidFill>
                  <a:srgbClr val="4D61FF"/>
                </a:solidFill>
                <a:latin typeface="Montserrat"/>
                <a:ea typeface="Montserrat"/>
                <a:cs typeface="Montserrat"/>
                <a:sym typeface="Montserrat"/>
              </a:rPr>
              <a:t>WE SERVE</a:t>
            </a:r>
            <a:endParaRPr lang="en-US" sz="1400" b="0" i="0" u="none" strike="noStrike" cap="none" dirty="0">
              <a:solidFill>
                <a:srgbClr val="000000"/>
              </a:solidFill>
              <a:latin typeface="Arial"/>
              <a:ea typeface="Arial"/>
              <a:cs typeface="Arial"/>
              <a:sym typeface="Arial"/>
            </a:endParaRPr>
          </a:p>
        </p:txBody>
      </p:sp>
      <p:sp>
        <p:nvSpPr>
          <p:cNvPr id="68" name="Google Shape;68;g1202a21b91a_0_20"/>
          <p:cNvSpPr txBox="1"/>
          <p:nvPr/>
        </p:nvSpPr>
        <p:spPr>
          <a:xfrm>
            <a:off x="234600" y="1891608"/>
            <a:ext cx="4337400" cy="877133"/>
          </a:xfrm>
          <a:prstGeom prst="rect">
            <a:avLst/>
          </a:prstGeom>
          <a:noFill/>
          <a:ln>
            <a:noFill/>
          </a:ln>
        </p:spPr>
        <p:txBody>
          <a:bodyPr spcFirstLastPara="1" wrap="square" lIns="91425" tIns="91425" rIns="91425" bIns="91425" anchor="t" anchorCtr="0">
            <a:spAutoFit/>
          </a:bodyPr>
          <a:lstStyle/>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en-US" sz="900" dirty="0">
                <a:solidFill>
                  <a:srgbClr val="434343"/>
                </a:solidFill>
                <a:latin typeface="Montserrat"/>
                <a:ea typeface="Montserrat"/>
                <a:cs typeface="Montserrat"/>
                <a:sym typeface="Montserrat"/>
              </a:rPr>
              <a:t>Khách hàng luôn là trọng tâm</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Đi trước đón đầu bằng cách dự đoán và đáp ứng nhu cầu tương lai của khách hang</a:t>
            </a:r>
            <a:endParaRPr lang="en-US" sz="900" dirty="0">
              <a:solidFill>
                <a:srgbClr val="434343"/>
              </a:solidFill>
              <a:latin typeface="Montserrat"/>
              <a:ea typeface="Montserrat"/>
              <a:cs typeface="Montserrat"/>
              <a:sym typeface="Montserrat"/>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Cung cấp tiêu chuẩn dịch vụ vượt trội hơn cả mong muốn của bản thân</a:t>
            </a:r>
            <a:endParaRPr sz="900" b="1" i="0" u="none" strike="noStrike" cap="none" dirty="0">
              <a:solidFill>
                <a:srgbClr val="434343"/>
              </a:solidFill>
              <a:latin typeface="Montserrat"/>
              <a:ea typeface="Montserrat"/>
              <a:cs typeface="Montserrat"/>
              <a:sym typeface="Montserrat"/>
            </a:endParaRPr>
          </a:p>
        </p:txBody>
      </p:sp>
      <p:sp>
        <p:nvSpPr>
          <p:cNvPr id="4" name="Google Shape;67;g1202a21b91a_0_20">
            <a:extLst>
              <a:ext uri="{FF2B5EF4-FFF2-40B4-BE49-F238E27FC236}">
                <a16:creationId xmlns:a16="http://schemas.microsoft.com/office/drawing/2014/main" id="{4EE1AEDB-0612-53CD-EF38-BD7D0A172ABC}"/>
              </a:ext>
            </a:extLst>
          </p:cNvPr>
          <p:cNvSpPr/>
          <p:nvPr/>
        </p:nvSpPr>
        <p:spPr>
          <a:xfrm>
            <a:off x="263423" y="2768741"/>
            <a:ext cx="93015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dirty="0">
                <a:solidFill>
                  <a:srgbClr val="4D61FF"/>
                </a:solidFill>
                <a:latin typeface="Montserrat"/>
                <a:ea typeface="Montserrat"/>
                <a:cs typeface="Montserrat"/>
                <a:sym typeface="Montserrat"/>
              </a:rPr>
              <a:t>WE RUN</a:t>
            </a:r>
            <a:endParaRPr lang="en-US" sz="1400" b="0" i="0" u="none" strike="noStrike" cap="none" dirty="0">
              <a:solidFill>
                <a:srgbClr val="000000"/>
              </a:solidFill>
              <a:latin typeface="Arial"/>
              <a:ea typeface="Arial"/>
              <a:cs typeface="Arial"/>
              <a:sym typeface="Arial"/>
            </a:endParaRPr>
          </a:p>
        </p:txBody>
      </p:sp>
      <p:sp>
        <p:nvSpPr>
          <p:cNvPr id="5" name="Google Shape;68;g1202a21b91a_0_20">
            <a:extLst>
              <a:ext uri="{FF2B5EF4-FFF2-40B4-BE49-F238E27FC236}">
                <a16:creationId xmlns:a16="http://schemas.microsoft.com/office/drawing/2014/main" id="{5911760E-5759-0BF3-5128-F7F4788F5C50}"/>
              </a:ext>
            </a:extLst>
          </p:cNvPr>
          <p:cNvSpPr txBox="1"/>
          <p:nvPr/>
        </p:nvSpPr>
        <p:spPr>
          <a:xfrm>
            <a:off x="208973" y="2978741"/>
            <a:ext cx="4337400" cy="738633"/>
          </a:xfrm>
          <a:prstGeom prst="rect">
            <a:avLst/>
          </a:prstGeom>
          <a:noFill/>
          <a:ln>
            <a:noFill/>
          </a:ln>
        </p:spPr>
        <p:txBody>
          <a:bodyPr spcFirstLastPara="1" wrap="square" lIns="91425" tIns="91425" rIns="91425" bIns="91425" anchor="t" anchorCtr="0">
            <a:spAutoFit/>
          </a:bodyPr>
          <a:lstStyle/>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Tiến lên phía trước, đừng chỉ chạy nhanh tại chỗ</a:t>
            </a:r>
            <a:endParaRPr lang="en-US" sz="900" dirty="0">
              <a:solidFill>
                <a:srgbClr val="434343"/>
              </a:solidFill>
              <a:latin typeface="Montserrat"/>
              <a:ea typeface="Montserrat"/>
              <a:cs typeface="Montserrat"/>
              <a:sym typeface="Montserrat"/>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Theo đuổi kết quả với sự chính xác và kỹ lưỡng</a:t>
            </a:r>
            <a:endParaRPr lang="en-US" sz="900" dirty="0">
              <a:solidFill>
                <a:srgbClr val="434343"/>
              </a:solidFill>
              <a:latin typeface="Montserrat"/>
              <a:ea typeface="Montserrat"/>
              <a:cs typeface="Montserrat"/>
              <a:sym typeface="Montserrat"/>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Không ngừng cải tiến nhanh là con đường nhanh nhất đạt chất lượng cao</a:t>
            </a:r>
            <a:endParaRPr sz="900" b="1" i="0" u="none" strike="noStrike" cap="none" dirty="0">
              <a:solidFill>
                <a:srgbClr val="434343"/>
              </a:solidFill>
              <a:latin typeface="Montserrat"/>
              <a:ea typeface="Montserrat"/>
              <a:cs typeface="Montserrat"/>
              <a:sym typeface="Montserrat"/>
            </a:endParaRPr>
          </a:p>
        </p:txBody>
      </p:sp>
      <p:sp>
        <p:nvSpPr>
          <p:cNvPr id="6" name="Google Shape;67;g1202a21b91a_0_20">
            <a:extLst>
              <a:ext uri="{FF2B5EF4-FFF2-40B4-BE49-F238E27FC236}">
                <a16:creationId xmlns:a16="http://schemas.microsoft.com/office/drawing/2014/main" id="{134F2430-6CF2-AE37-2DE4-7DAD78A98FA9}"/>
              </a:ext>
            </a:extLst>
          </p:cNvPr>
          <p:cNvSpPr/>
          <p:nvPr/>
        </p:nvSpPr>
        <p:spPr>
          <a:xfrm>
            <a:off x="4861050" y="3087373"/>
            <a:ext cx="1242038"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dirty="0">
                <a:solidFill>
                  <a:srgbClr val="4D61FF"/>
                </a:solidFill>
                <a:latin typeface="Montserrat"/>
                <a:ea typeface="Montserrat"/>
                <a:cs typeface="Montserrat"/>
                <a:sym typeface="Montserrat"/>
              </a:rPr>
              <a:t>WE STAY HUMBLE</a:t>
            </a:r>
            <a:endParaRPr lang="en-US" sz="1400" b="0" i="0" u="none" strike="noStrike" cap="none" dirty="0">
              <a:solidFill>
                <a:srgbClr val="000000"/>
              </a:solidFill>
              <a:latin typeface="Arial"/>
              <a:ea typeface="Arial"/>
              <a:cs typeface="Arial"/>
              <a:sym typeface="Arial"/>
            </a:endParaRPr>
          </a:p>
        </p:txBody>
      </p:sp>
      <p:sp>
        <p:nvSpPr>
          <p:cNvPr id="7" name="Google Shape;68;g1202a21b91a_0_20">
            <a:extLst>
              <a:ext uri="{FF2B5EF4-FFF2-40B4-BE49-F238E27FC236}">
                <a16:creationId xmlns:a16="http://schemas.microsoft.com/office/drawing/2014/main" id="{E9346B6D-265C-7FE8-487F-E2714ED7FD07}"/>
              </a:ext>
            </a:extLst>
          </p:cNvPr>
          <p:cNvSpPr txBox="1"/>
          <p:nvPr/>
        </p:nvSpPr>
        <p:spPr>
          <a:xfrm>
            <a:off x="4806600" y="3297373"/>
            <a:ext cx="4337400" cy="877133"/>
          </a:xfrm>
          <a:prstGeom prst="rect">
            <a:avLst/>
          </a:prstGeom>
          <a:noFill/>
          <a:ln>
            <a:noFill/>
          </a:ln>
        </p:spPr>
        <p:txBody>
          <a:bodyPr spcFirstLastPara="1" wrap="square" lIns="91425" tIns="91425" rIns="91425" bIns="91425" anchor="t" anchorCtr="0">
            <a:spAutoFit/>
          </a:bodyPr>
          <a:lstStyle/>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Vẫn còn khát vọng vĩ đại hơn, chúng ta mới chỉ khởi đầu hành trình</a:t>
            </a:r>
            <a:endParaRPr lang="en-US" sz="900" dirty="0">
              <a:solidFill>
                <a:srgbClr val="434343"/>
              </a:solidFill>
              <a:latin typeface="Montserrat"/>
              <a:ea typeface="Montserrat"/>
              <a:cs typeface="Montserrat"/>
              <a:sym typeface="Montserrat"/>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Thận trọng khi thành công, nếu chúng ta không tự vượt qua chính mình, đối thủ sẽ vượt qua.</a:t>
            </a:r>
            <a:endParaRPr lang="en-US" sz="900" dirty="0">
              <a:solidFill>
                <a:srgbClr val="434343"/>
              </a:solidFill>
              <a:latin typeface="Montserrat"/>
              <a:ea typeface="Montserrat"/>
              <a:cs typeface="Montserrat"/>
              <a:sym typeface="Montserrat"/>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Luôn có những điều mới để chúng ta học trong mọi thứ chúng ta làm</a:t>
            </a:r>
            <a:endParaRPr sz="900" b="1" i="0" u="none" strike="noStrike" cap="none" dirty="0">
              <a:solidFill>
                <a:srgbClr val="434343"/>
              </a:solidFill>
              <a:latin typeface="Montserrat"/>
              <a:ea typeface="Montserrat"/>
              <a:cs typeface="Montserrat"/>
              <a:sym typeface="Montserrat"/>
            </a:endParaRPr>
          </a:p>
        </p:txBody>
      </p:sp>
      <p:sp>
        <p:nvSpPr>
          <p:cNvPr id="8" name="Google Shape;67;g1202a21b91a_0_20">
            <a:extLst>
              <a:ext uri="{FF2B5EF4-FFF2-40B4-BE49-F238E27FC236}">
                <a16:creationId xmlns:a16="http://schemas.microsoft.com/office/drawing/2014/main" id="{73B4ECFE-E3AA-E93C-9CA9-1C34B809EB6D}"/>
              </a:ext>
            </a:extLst>
          </p:cNvPr>
          <p:cNvSpPr/>
          <p:nvPr/>
        </p:nvSpPr>
        <p:spPr>
          <a:xfrm>
            <a:off x="4861050" y="924429"/>
            <a:ext cx="93015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dirty="0">
                <a:solidFill>
                  <a:srgbClr val="4D61FF"/>
                </a:solidFill>
                <a:latin typeface="Montserrat"/>
                <a:ea typeface="Montserrat"/>
                <a:cs typeface="Montserrat"/>
                <a:sym typeface="Montserrat"/>
              </a:rPr>
              <a:t>WE ADAPT</a:t>
            </a:r>
            <a:endParaRPr lang="en-US" sz="1400" b="0" i="0" u="none" strike="noStrike" cap="none" dirty="0">
              <a:solidFill>
                <a:srgbClr val="000000"/>
              </a:solidFill>
              <a:latin typeface="Arial"/>
              <a:ea typeface="Arial"/>
              <a:cs typeface="Arial"/>
              <a:sym typeface="Arial"/>
            </a:endParaRPr>
          </a:p>
        </p:txBody>
      </p:sp>
      <p:sp>
        <p:nvSpPr>
          <p:cNvPr id="9" name="Google Shape;68;g1202a21b91a_0_20">
            <a:extLst>
              <a:ext uri="{FF2B5EF4-FFF2-40B4-BE49-F238E27FC236}">
                <a16:creationId xmlns:a16="http://schemas.microsoft.com/office/drawing/2014/main" id="{1D437353-8980-1763-8F63-0729ECEFC882}"/>
              </a:ext>
            </a:extLst>
          </p:cNvPr>
          <p:cNvSpPr txBox="1"/>
          <p:nvPr/>
        </p:nvSpPr>
        <p:spPr>
          <a:xfrm>
            <a:off x="4806600" y="1134429"/>
            <a:ext cx="4337400" cy="738633"/>
          </a:xfrm>
          <a:prstGeom prst="rect">
            <a:avLst/>
          </a:prstGeom>
          <a:noFill/>
          <a:ln>
            <a:noFill/>
          </a:ln>
        </p:spPr>
        <p:txBody>
          <a:bodyPr spcFirstLastPara="1" wrap="square" lIns="91425" tIns="91425" rIns="91425" bIns="91425" anchor="t" anchorCtr="0">
            <a:spAutoFit/>
          </a:bodyPr>
          <a:lstStyle/>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Thành tựu quá khứ chưa chắc dẫn đến thành công tương lai</a:t>
            </a:r>
            <a:endParaRPr lang="en-US" sz="900" dirty="0">
              <a:solidFill>
                <a:srgbClr val="434343"/>
              </a:solidFill>
              <a:latin typeface="Montserrat"/>
              <a:ea typeface="Montserrat"/>
              <a:cs typeface="Montserrat"/>
              <a:sym typeface="Montserrat"/>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Thay đổi luôn diễn ra, chúng ta hãy dẫn dắt sự thay đổi</a:t>
            </a:r>
            <a:endParaRPr lang="en-US" sz="900" dirty="0">
              <a:solidFill>
                <a:srgbClr val="434343"/>
              </a:solidFill>
              <a:latin typeface="Montserrat"/>
              <a:ea typeface="Montserrat"/>
              <a:cs typeface="Montserrat"/>
              <a:sym typeface="Montserrat"/>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Đổi mới để thành công, thận trọng chấp nhận rủi ro và kiên cường đối mặt thất bại</a:t>
            </a:r>
            <a:endParaRPr sz="900" b="1" i="0" u="none" strike="noStrike" cap="none" dirty="0">
              <a:solidFill>
                <a:srgbClr val="434343"/>
              </a:solidFill>
              <a:latin typeface="Montserrat"/>
              <a:ea typeface="Montserrat"/>
              <a:cs typeface="Montserrat"/>
              <a:sym typeface="Montserrat"/>
            </a:endParaRPr>
          </a:p>
        </p:txBody>
      </p:sp>
      <p:sp>
        <p:nvSpPr>
          <p:cNvPr id="10" name="Google Shape;67;g1202a21b91a_0_20">
            <a:extLst>
              <a:ext uri="{FF2B5EF4-FFF2-40B4-BE49-F238E27FC236}">
                <a16:creationId xmlns:a16="http://schemas.microsoft.com/office/drawing/2014/main" id="{F1CB32BF-89D5-0EBA-B797-85088566B3AD}"/>
              </a:ext>
            </a:extLst>
          </p:cNvPr>
          <p:cNvSpPr/>
          <p:nvPr/>
        </p:nvSpPr>
        <p:spPr>
          <a:xfrm>
            <a:off x="4861050" y="1936651"/>
            <a:ext cx="93015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1" i="1" dirty="0">
                <a:solidFill>
                  <a:srgbClr val="4D61FF"/>
                </a:solidFill>
                <a:latin typeface="Montserrat"/>
                <a:ea typeface="Montserrat"/>
                <a:cs typeface="Montserrat"/>
                <a:sym typeface="Montserrat"/>
              </a:rPr>
              <a:t>WE SERVE</a:t>
            </a:r>
            <a:endParaRPr lang="en-US" sz="1400" b="0" i="0" u="none" strike="noStrike" cap="none" dirty="0">
              <a:solidFill>
                <a:srgbClr val="000000"/>
              </a:solidFill>
              <a:latin typeface="Arial"/>
              <a:ea typeface="Arial"/>
              <a:cs typeface="Arial"/>
              <a:sym typeface="Arial"/>
            </a:endParaRPr>
          </a:p>
        </p:txBody>
      </p:sp>
      <p:sp>
        <p:nvSpPr>
          <p:cNvPr id="11" name="Google Shape;68;g1202a21b91a_0_20">
            <a:extLst>
              <a:ext uri="{FF2B5EF4-FFF2-40B4-BE49-F238E27FC236}">
                <a16:creationId xmlns:a16="http://schemas.microsoft.com/office/drawing/2014/main" id="{BCB7D670-94F5-26BA-C0F5-11C10BF927B4}"/>
              </a:ext>
            </a:extLst>
          </p:cNvPr>
          <p:cNvSpPr txBox="1"/>
          <p:nvPr/>
        </p:nvSpPr>
        <p:spPr>
          <a:xfrm>
            <a:off x="4806600" y="2146651"/>
            <a:ext cx="4337400" cy="877133"/>
          </a:xfrm>
          <a:prstGeom prst="rect">
            <a:avLst/>
          </a:prstGeom>
          <a:noFill/>
          <a:ln>
            <a:noFill/>
          </a:ln>
        </p:spPr>
        <p:txBody>
          <a:bodyPr spcFirstLastPara="1" wrap="square" lIns="91425" tIns="91425" rIns="91425" bIns="91425" anchor="t" anchorCtr="0">
            <a:spAutoFit/>
          </a:bodyPr>
          <a:lstStyle/>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en-US" sz="900" dirty="0">
                <a:solidFill>
                  <a:srgbClr val="434343"/>
                </a:solidFill>
                <a:latin typeface="Montserrat"/>
                <a:ea typeface="Montserrat"/>
                <a:cs typeface="Montserrat"/>
                <a:sym typeface="Montserrat"/>
              </a:rPr>
              <a:t>Làm chủ công việc và kết quả - việc chúng ta làm thể hiện chúng ta là ai</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Không có giới hạn cho sự xuất sắc, không ngừng nỗ lực đạt kết quả tốt hơn</a:t>
            </a:r>
            <a:endParaRPr lang="en-US" sz="900" dirty="0">
              <a:solidFill>
                <a:srgbClr val="434343"/>
              </a:solidFill>
              <a:latin typeface="Montserrat"/>
              <a:ea typeface="Montserrat"/>
              <a:cs typeface="Montserrat"/>
              <a:sym typeface="Montserrat"/>
            </a:endParaRP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vi-VN" sz="900" dirty="0">
                <a:solidFill>
                  <a:srgbClr val="434343"/>
                </a:solidFill>
                <a:latin typeface="Montserrat"/>
                <a:ea typeface="Montserrat"/>
                <a:cs typeface="Montserrat"/>
                <a:sym typeface="Montserrat"/>
              </a:rPr>
              <a:t>Vấn đề luôn là của chung</a:t>
            </a:r>
            <a:endParaRPr sz="900" b="1" i="0" u="none" strike="noStrike" cap="none" dirty="0">
              <a:solidFill>
                <a:srgbClr val="434343"/>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g1202a21be96_0_0"/>
          <p:cNvSpPr/>
          <p:nvPr/>
        </p:nvSpPr>
        <p:spPr>
          <a:xfrm rot="-1800595">
            <a:off x="4851879" y="3763960"/>
            <a:ext cx="1134260" cy="1134260"/>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g1202a21be96_0_0"/>
          <p:cNvSpPr/>
          <p:nvPr/>
        </p:nvSpPr>
        <p:spPr>
          <a:xfrm rot="-1800595">
            <a:off x="2082974" y="3818310"/>
            <a:ext cx="1134260" cy="1134260"/>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g1202a21be96_0_0"/>
          <p:cNvSpPr/>
          <p:nvPr/>
        </p:nvSpPr>
        <p:spPr>
          <a:xfrm rot="-1800595">
            <a:off x="698327" y="3818310"/>
            <a:ext cx="1134260" cy="1134260"/>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g1202a21be96_0_0"/>
          <p:cNvSpPr/>
          <p:nvPr/>
        </p:nvSpPr>
        <p:spPr>
          <a:xfrm>
            <a:off x="-695450" y="381825"/>
            <a:ext cx="343170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g1202a21be96_0_0"/>
          <p:cNvSpPr txBox="1"/>
          <p:nvPr/>
        </p:nvSpPr>
        <p:spPr>
          <a:xfrm>
            <a:off x="208973" y="404463"/>
            <a:ext cx="25686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1" dirty="0">
                <a:solidFill>
                  <a:schemeClr val="lt1"/>
                </a:solidFill>
                <a:latin typeface="Montserrat"/>
                <a:ea typeface="Montserrat"/>
                <a:cs typeface="Montserrat"/>
                <a:sym typeface="Montserrat"/>
              </a:rPr>
              <a:t>Nền tảng</a:t>
            </a:r>
            <a:endParaRPr sz="2000" b="1" i="1" u="none" strike="noStrike" cap="none" dirty="0">
              <a:solidFill>
                <a:schemeClr val="lt1"/>
              </a:solidFill>
              <a:latin typeface="Montserrat"/>
              <a:ea typeface="Montserrat"/>
              <a:cs typeface="Montserrat"/>
              <a:sym typeface="Montserrat"/>
            </a:endParaRPr>
          </a:p>
        </p:txBody>
      </p:sp>
      <p:sp>
        <p:nvSpPr>
          <p:cNvPr id="82" name="Google Shape;82;g1202a21be96_0_0"/>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g1202a21be96_0_0"/>
          <p:cNvSpPr txBox="1"/>
          <p:nvPr/>
        </p:nvSpPr>
        <p:spPr>
          <a:xfrm>
            <a:off x="231700" y="97758"/>
            <a:ext cx="14097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dirty="0">
                <a:solidFill>
                  <a:srgbClr val="4D61FF"/>
                </a:solidFill>
                <a:latin typeface="Montserrat"/>
                <a:ea typeface="Montserrat"/>
                <a:cs typeface="Montserrat"/>
                <a:sym typeface="Montserrat"/>
              </a:rPr>
              <a:t>Blockman Go</a:t>
            </a:r>
            <a:endParaRPr sz="1000" b="0" i="1" u="none" strike="noStrike" cap="none" dirty="0">
              <a:solidFill>
                <a:srgbClr val="4D61FF"/>
              </a:solidFill>
              <a:latin typeface="Montserrat"/>
              <a:ea typeface="Montserrat"/>
              <a:cs typeface="Montserrat"/>
              <a:sym typeface="Montserrat"/>
            </a:endParaRPr>
          </a:p>
        </p:txBody>
      </p:sp>
      <p:sp>
        <p:nvSpPr>
          <p:cNvPr id="84" name="Google Shape;84;g1202a21be96_0_0"/>
          <p:cNvSpPr txBox="1"/>
          <p:nvPr/>
        </p:nvSpPr>
        <p:spPr>
          <a:xfrm>
            <a:off x="251269" y="1102145"/>
            <a:ext cx="4419900" cy="73863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dirty="0">
                <a:solidFill>
                  <a:srgbClr val="434343"/>
                </a:solidFill>
                <a:latin typeface="Montserrat"/>
                <a:ea typeface="Montserrat"/>
                <a:cs typeface="Montserrat"/>
                <a:sym typeface="Montserrat"/>
              </a:rPr>
              <a:t>BMG đã xuất hiện vào năm 2017, hiện nay đã được Garena công bố vào tháng 7 năm 2022 tại Việt Nam và trên toàn thế giới</a:t>
            </a:r>
            <a:endParaRPr sz="900" dirty="0">
              <a:solidFill>
                <a:srgbClr val="434343"/>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900"/>
              <a:buFont typeface="Arial"/>
              <a:buNone/>
            </a:pPr>
            <a:endParaRPr sz="900" dirty="0">
              <a:solidFill>
                <a:srgbClr val="434343"/>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900"/>
              <a:buFont typeface="Arial"/>
              <a:buNone/>
            </a:pPr>
            <a:r>
              <a:rPr lang="en" sz="900" dirty="0">
                <a:solidFill>
                  <a:srgbClr val="434343"/>
                </a:solidFill>
                <a:latin typeface="Montserrat"/>
                <a:ea typeface="Montserrat"/>
                <a:cs typeface="Montserrat"/>
                <a:sym typeface="Montserrat"/>
              </a:rPr>
              <a:t>Garena Blockmang Go bao gồm:</a:t>
            </a:r>
            <a:endParaRPr sz="900" dirty="0">
              <a:solidFill>
                <a:srgbClr val="434343"/>
              </a:solidFill>
              <a:latin typeface="Montserrat"/>
              <a:ea typeface="Montserrat"/>
              <a:cs typeface="Montserrat"/>
              <a:sym typeface="Montserrat"/>
            </a:endParaRPr>
          </a:p>
        </p:txBody>
      </p:sp>
      <p:sp>
        <p:nvSpPr>
          <p:cNvPr id="86" name="Google Shape;86;g1202a21be96_0_0"/>
          <p:cNvSpPr txBox="1"/>
          <p:nvPr/>
        </p:nvSpPr>
        <p:spPr>
          <a:xfrm>
            <a:off x="5035400" y="384751"/>
            <a:ext cx="1409700" cy="2493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0"/>
              <a:buFont typeface="Arial"/>
              <a:buNone/>
            </a:pPr>
            <a:r>
              <a:rPr lang="en" sz="15000" b="1" i="1" u="none" strike="noStrike" cap="none">
                <a:solidFill>
                  <a:srgbClr val="4D61FF"/>
                </a:solidFill>
                <a:latin typeface="Montserrat"/>
                <a:ea typeface="Montserrat"/>
                <a:cs typeface="Montserrat"/>
                <a:sym typeface="Montserrat"/>
              </a:rPr>
              <a:t>3</a:t>
            </a:r>
            <a:endParaRPr sz="15100" b="0" i="0" u="none" strike="noStrike" cap="none">
              <a:solidFill>
                <a:srgbClr val="4D61FF"/>
              </a:solidFill>
              <a:latin typeface="Arial"/>
              <a:ea typeface="Arial"/>
              <a:cs typeface="Arial"/>
              <a:sym typeface="Arial"/>
            </a:endParaRPr>
          </a:p>
        </p:txBody>
      </p:sp>
      <p:sp>
        <p:nvSpPr>
          <p:cNvPr id="87" name="Google Shape;87;g1202a21be96_0_0"/>
          <p:cNvSpPr txBox="1"/>
          <p:nvPr/>
        </p:nvSpPr>
        <p:spPr>
          <a:xfrm>
            <a:off x="4978088" y="2254589"/>
            <a:ext cx="2166600" cy="677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 sz="1600" b="1" i="1" dirty="0">
                <a:solidFill>
                  <a:srgbClr val="4D61FF"/>
                </a:solidFill>
                <a:latin typeface="Montserrat"/>
                <a:ea typeface="Montserrat"/>
                <a:cs typeface="Montserrat"/>
                <a:sym typeface="Montserrat"/>
              </a:rPr>
              <a:t>Million Active</a:t>
            </a:r>
            <a:endParaRPr sz="1600" b="1" i="1" dirty="0">
              <a:solidFill>
                <a:srgbClr val="4D61FF"/>
              </a:solidFill>
              <a:latin typeface="Montserrat"/>
              <a:ea typeface="Montserrat"/>
              <a:cs typeface="Montserrat"/>
              <a:sym typeface="Montserrat"/>
            </a:endParaRPr>
          </a:p>
          <a:p>
            <a:pPr marL="0" marR="0" lvl="0" indent="0" algn="ctr" rtl="0">
              <a:lnSpc>
                <a:spcPct val="100000"/>
              </a:lnSpc>
              <a:spcBef>
                <a:spcPts val="0"/>
              </a:spcBef>
              <a:spcAft>
                <a:spcPts val="0"/>
              </a:spcAft>
              <a:buClr>
                <a:srgbClr val="000000"/>
              </a:buClr>
              <a:buSzPts val="1600"/>
              <a:buFont typeface="Arial"/>
              <a:buNone/>
            </a:pPr>
            <a:r>
              <a:rPr lang="en" sz="1600" b="1" i="1" dirty="0">
                <a:solidFill>
                  <a:srgbClr val="4D61FF"/>
                </a:solidFill>
                <a:latin typeface="Montserrat"/>
                <a:ea typeface="Montserrat"/>
                <a:cs typeface="Montserrat"/>
                <a:sym typeface="Montserrat"/>
              </a:rPr>
              <a:t>Users</a:t>
            </a:r>
            <a:endParaRPr sz="1600" b="1" i="1" dirty="0">
              <a:solidFill>
                <a:srgbClr val="4D61FF"/>
              </a:solidFill>
              <a:latin typeface="Montserrat"/>
              <a:ea typeface="Montserrat"/>
              <a:cs typeface="Montserrat"/>
              <a:sym typeface="Montserrat"/>
            </a:endParaRPr>
          </a:p>
        </p:txBody>
      </p:sp>
      <p:sp>
        <p:nvSpPr>
          <p:cNvPr id="88" name="Google Shape;88;g1202a21be96_0_0"/>
          <p:cNvSpPr txBox="1"/>
          <p:nvPr/>
        </p:nvSpPr>
        <p:spPr>
          <a:xfrm>
            <a:off x="5830182" y="-160088"/>
            <a:ext cx="1441500" cy="326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0"/>
              <a:buFont typeface="Arial"/>
              <a:buNone/>
            </a:pPr>
            <a:r>
              <a:rPr lang="en" sz="20000" b="1" i="1" u="none" strike="noStrike" cap="none" dirty="0">
                <a:solidFill>
                  <a:srgbClr val="4D61FF"/>
                </a:solidFill>
                <a:latin typeface="Montserrat"/>
                <a:ea typeface="Montserrat"/>
                <a:cs typeface="Montserrat"/>
                <a:sym typeface="Montserrat"/>
              </a:rPr>
              <a:t>+</a:t>
            </a:r>
            <a:endParaRPr sz="20000" b="0" i="0" u="none" strike="noStrike" cap="none" dirty="0">
              <a:solidFill>
                <a:srgbClr val="000000"/>
              </a:solidFill>
              <a:latin typeface="Arial"/>
              <a:ea typeface="Arial"/>
              <a:cs typeface="Arial"/>
              <a:sym typeface="Arial"/>
            </a:endParaRPr>
          </a:p>
        </p:txBody>
      </p:sp>
      <p:sp>
        <p:nvSpPr>
          <p:cNvPr id="89" name="Google Shape;89;g1202a21be96_0_0"/>
          <p:cNvSpPr txBox="1"/>
          <p:nvPr/>
        </p:nvSpPr>
        <p:spPr>
          <a:xfrm>
            <a:off x="1079323" y="3824678"/>
            <a:ext cx="3153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1" u="none" strike="noStrike" cap="none">
                <a:solidFill>
                  <a:schemeClr val="lt1"/>
                </a:solidFill>
                <a:latin typeface="Montserrat"/>
                <a:ea typeface="Montserrat"/>
                <a:cs typeface="Montserrat"/>
                <a:sym typeface="Montserrat"/>
              </a:rPr>
              <a:t>6</a:t>
            </a:r>
            <a:endParaRPr sz="3000" b="1" i="1" u="none" strike="noStrike" cap="none">
              <a:solidFill>
                <a:schemeClr val="lt1"/>
              </a:solidFill>
              <a:latin typeface="Montserrat"/>
              <a:ea typeface="Montserrat"/>
              <a:cs typeface="Montserrat"/>
              <a:sym typeface="Montserrat"/>
            </a:endParaRPr>
          </a:p>
        </p:txBody>
      </p:sp>
      <p:sp>
        <p:nvSpPr>
          <p:cNvPr id="90" name="Google Shape;90;g1202a21be96_0_0"/>
          <p:cNvSpPr txBox="1"/>
          <p:nvPr/>
        </p:nvSpPr>
        <p:spPr>
          <a:xfrm>
            <a:off x="729425" y="4296700"/>
            <a:ext cx="13329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 sz="1500" b="1" i="1">
                <a:solidFill>
                  <a:schemeClr val="lt1"/>
                </a:solidFill>
                <a:latin typeface="Montserrat"/>
                <a:ea typeface="Montserrat"/>
                <a:cs typeface="Montserrat"/>
                <a:sym typeface="Montserrat"/>
              </a:rPr>
              <a:t>languages</a:t>
            </a:r>
            <a:endParaRPr sz="1500" b="0" i="0" u="none" strike="noStrike" cap="none">
              <a:solidFill>
                <a:srgbClr val="000000"/>
              </a:solidFill>
              <a:latin typeface="Arial"/>
              <a:ea typeface="Arial"/>
              <a:cs typeface="Arial"/>
              <a:sym typeface="Arial"/>
            </a:endParaRPr>
          </a:p>
        </p:txBody>
      </p:sp>
      <p:sp>
        <p:nvSpPr>
          <p:cNvPr id="91" name="Google Shape;91;g1202a21be96_0_0"/>
          <p:cNvSpPr txBox="1"/>
          <p:nvPr/>
        </p:nvSpPr>
        <p:spPr>
          <a:xfrm>
            <a:off x="2337509" y="3886650"/>
            <a:ext cx="700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1" u="none" strike="noStrike" cap="none">
                <a:solidFill>
                  <a:schemeClr val="lt1"/>
                </a:solidFill>
                <a:latin typeface="Montserrat"/>
                <a:ea typeface="Montserrat"/>
                <a:cs typeface="Montserrat"/>
                <a:sym typeface="Montserrat"/>
              </a:rPr>
              <a:t>15</a:t>
            </a:r>
            <a:r>
              <a:rPr lang="en" sz="1400" b="1" i="1" u="none" strike="noStrike" cap="none">
                <a:solidFill>
                  <a:schemeClr val="lt1"/>
                </a:solidFill>
                <a:latin typeface="Montserrat"/>
                <a:ea typeface="Montserrat"/>
                <a:cs typeface="Montserrat"/>
                <a:sym typeface="Montserrat"/>
              </a:rPr>
              <a:t>+</a:t>
            </a:r>
            <a:endParaRPr sz="1400" b="1" i="1" u="none" strike="noStrike" cap="none">
              <a:solidFill>
                <a:schemeClr val="lt1"/>
              </a:solidFill>
              <a:latin typeface="Montserrat"/>
              <a:ea typeface="Montserrat"/>
              <a:cs typeface="Montserrat"/>
              <a:sym typeface="Montserrat"/>
            </a:endParaRPr>
          </a:p>
        </p:txBody>
      </p:sp>
      <p:sp>
        <p:nvSpPr>
          <p:cNvPr id="92" name="Google Shape;92;g1202a21be96_0_0"/>
          <p:cNvSpPr txBox="1"/>
          <p:nvPr/>
        </p:nvSpPr>
        <p:spPr>
          <a:xfrm>
            <a:off x="2155375" y="4355000"/>
            <a:ext cx="1148700" cy="415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 sz="1500" b="1" i="1" dirty="0">
                <a:solidFill>
                  <a:schemeClr val="lt1"/>
                </a:solidFill>
                <a:latin typeface="Montserrat"/>
                <a:ea typeface="Montserrat"/>
                <a:cs typeface="Montserrat"/>
                <a:sym typeface="Montserrat"/>
              </a:rPr>
              <a:t>countries</a:t>
            </a:r>
            <a:endParaRPr sz="1500" b="0" i="0" u="none" strike="noStrike" cap="none" dirty="0">
              <a:solidFill>
                <a:srgbClr val="000000"/>
              </a:solidFill>
              <a:latin typeface="Arial"/>
              <a:ea typeface="Arial"/>
              <a:cs typeface="Arial"/>
              <a:sym typeface="Arial"/>
            </a:endParaRPr>
          </a:p>
        </p:txBody>
      </p:sp>
      <p:pic>
        <p:nvPicPr>
          <p:cNvPr id="93" name="Google Shape;93;g1202a21be96_0_0"/>
          <p:cNvPicPr preferRelativeResize="0"/>
          <p:nvPr/>
        </p:nvPicPr>
        <p:blipFill rotWithShape="1">
          <a:blip r:embed="rId3">
            <a:alphaModFix/>
          </a:blip>
          <a:srcRect/>
          <a:stretch/>
        </p:blipFill>
        <p:spPr>
          <a:xfrm rot="-2441936">
            <a:off x="7059505" y="1236323"/>
            <a:ext cx="3390490" cy="5143498"/>
          </a:xfrm>
          <a:prstGeom prst="rect">
            <a:avLst/>
          </a:prstGeom>
          <a:noFill/>
          <a:ln>
            <a:noFill/>
          </a:ln>
        </p:spPr>
      </p:pic>
      <p:sp>
        <p:nvSpPr>
          <p:cNvPr id="94" name="Google Shape;94;g1202a21be96_0_0"/>
          <p:cNvSpPr txBox="1"/>
          <p:nvPr/>
        </p:nvSpPr>
        <p:spPr>
          <a:xfrm>
            <a:off x="5064046" y="3670849"/>
            <a:ext cx="981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1" u="none" strike="noStrike" cap="none">
                <a:solidFill>
                  <a:schemeClr val="lt1"/>
                </a:solidFill>
                <a:latin typeface="Montserrat"/>
                <a:ea typeface="Montserrat"/>
                <a:cs typeface="Montserrat"/>
                <a:sym typeface="Montserrat"/>
              </a:rPr>
              <a:t>86</a:t>
            </a:r>
            <a:r>
              <a:rPr lang="en" sz="1000" b="1" i="1" u="none" strike="noStrike" cap="none">
                <a:solidFill>
                  <a:schemeClr val="lt1"/>
                </a:solidFill>
                <a:latin typeface="Montserrat"/>
                <a:ea typeface="Montserrat"/>
                <a:cs typeface="Montserrat"/>
                <a:sym typeface="Montserrat"/>
              </a:rPr>
              <a:t>%</a:t>
            </a:r>
            <a:endParaRPr sz="100" b="1" i="1" u="none" strike="noStrike" cap="none">
              <a:solidFill>
                <a:schemeClr val="lt1"/>
              </a:solidFill>
              <a:latin typeface="Montserrat"/>
              <a:ea typeface="Montserrat"/>
              <a:cs typeface="Montserrat"/>
              <a:sym typeface="Montserrat"/>
            </a:endParaRPr>
          </a:p>
        </p:txBody>
      </p:sp>
      <p:sp>
        <p:nvSpPr>
          <p:cNvPr id="95" name="Google Shape;95;g1202a21be96_0_0"/>
          <p:cNvSpPr txBox="1"/>
          <p:nvPr/>
        </p:nvSpPr>
        <p:spPr>
          <a:xfrm>
            <a:off x="4815394" y="4141571"/>
            <a:ext cx="12870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1" i="1" dirty="0">
                <a:solidFill>
                  <a:schemeClr val="lt1"/>
                </a:solidFill>
                <a:latin typeface="Montserrat"/>
                <a:ea typeface="Montserrat"/>
                <a:cs typeface="Montserrat"/>
                <a:sym typeface="Montserrat"/>
              </a:rPr>
              <a:t>positive</a:t>
            </a:r>
            <a:endParaRPr sz="1500" b="1" i="1" dirty="0">
              <a:solidFill>
                <a:schemeClr val="lt1"/>
              </a:solidFill>
              <a:latin typeface="Montserrat"/>
              <a:ea typeface="Montserrat"/>
              <a:cs typeface="Montserrat"/>
              <a:sym typeface="Montserrat"/>
            </a:endParaRPr>
          </a:p>
          <a:p>
            <a:pPr marL="0" marR="0" lvl="0" indent="0" algn="ctr" rtl="0">
              <a:lnSpc>
                <a:spcPct val="100000"/>
              </a:lnSpc>
              <a:spcBef>
                <a:spcPts val="0"/>
              </a:spcBef>
              <a:spcAft>
                <a:spcPts val="0"/>
              </a:spcAft>
              <a:buClr>
                <a:srgbClr val="000000"/>
              </a:buClr>
              <a:buSzPts val="1500"/>
              <a:buFont typeface="Arial"/>
              <a:buNone/>
            </a:pPr>
            <a:r>
              <a:rPr lang="en" sz="1500" b="1" i="1" dirty="0">
                <a:solidFill>
                  <a:schemeClr val="lt1"/>
                </a:solidFill>
                <a:latin typeface="Montserrat"/>
                <a:ea typeface="Montserrat"/>
                <a:cs typeface="Montserrat"/>
                <a:sym typeface="Montserrat"/>
              </a:rPr>
              <a:t>reviews</a:t>
            </a:r>
            <a:endParaRPr sz="1500" b="1" i="1" dirty="0">
              <a:solidFill>
                <a:schemeClr val="lt1"/>
              </a:solidFill>
              <a:latin typeface="Montserrat"/>
              <a:ea typeface="Montserrat"/>
              <a:cs typeface="Montserrat"/>
              <a:sym typeface="Montserrat"/>
            </a:endParaRPr>
          </a:p>
        </p:txBody>
      </p:sp>
      <p:sp>
        <p:nvSpPr>
          <p:cNvPr id="96" name="Google Shape;96;g1202a21be96_0_0"/>
          <p:cNvSpPr/>
          <p:nvPr/>
        </p:nvSpPr>
        <p:spPr>
          <a:xfrm>
            <a:off x="370975" y="1965175"/>
            <a:ext cx="14553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u="none" strike="noStrike" cap="none">
                <a:solidFill>
                  <a:srgbClr val="4D61FF"/>
                </a:solidFill>
                <a:latin typeface="Montserrat"/>
                <a:ea typeface="Montserrat"/>
                <a:cs typeface="Montserrat"/>
                <a:sym typeface="Montserrat"/>
              </a:rPr>
              <a:t>Garena Blockman Go</a:t>
            </a:r>
            <a:endParaRPr sz="1400" b="0" i="0" u="none" strike="noStrike" cap="none">
              <a:solidFill>
                <a:srgbClr val="000000"/>
              </a:solidFill>
              <a:latin typeface="Arial"/>
              <a:ea typeface="Arial"/>
              <a:cs typeface="Arial"/>
              <a:sym typeface="Arial"/>
            </a:endParaRPr>
          </a:p>
        </p:txBody>
      </p:sp>
      <p:sp>
        <p:nvSpPr>
          <p:cNvPr id="97" name="Google Shape;97;g1202a21be96_0_0"/>
          <p:cNvSpPr txBox="1"/>
          <p:nvPr/>
        </p:nvSpPr>
        <p:spPr>
          <a:xfrm>
            <a:off x="370974" y="2135726"/>
            <a:ext cx="4337400" cy="600134"/>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dirty="0">
                <a:solidFill>
                  <a:srgbClr val="434343"/>
                </a:solidFill>
                <a:latin typeface="Montserrat"/>
                <a:ea typeface="Montserrat"/>
                <a:cs typeface="Montserrat"/>
                <a:sym typeface="Montserrat"/>
              </a:rPr>
              <a:t>Một ứng dụng trò chơi di động, nơi mà người chơi có thể chơi các trò chơi mini game trên nền tảng, hoặc có thể mua và chi tiêu các vật phẩm trong trò chơi</a:t>
            </a:r>
            <a:endParaRPr sz="900" i="0" u="none" strike="noStrike" cap="none" dirty="0">
              <a:solidFill>
                <a:srgbClr val="434343"/>
              </a:solidFill>
              <a:latin typeface="Montserrat"/>
              <a:ea typeface="Montserrat"/>
              <a:cs typeface="Montserrat"/>
              <a:sym typeface="Montserrat"/>
            </a:endParaRPr>
          </a:p>
        </p:txBody>
      </p:sp>
      <p:sp>
        <p:nvSpPr>
          <p:cNvPr id="98" name="Google Shape;98;g1202a21be96_0_0"/>
          <p:cNvSpPr/>
          <p:nvPr/>
        </p:nvSpPr>
        <p:spPr>
          <a:xfrm>
            <a:off x="373614" y="2803950"/>
            <a:ext cx="14553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u="none" strike="noStrike" cap="none">
                <a:solidFill>
                  <a:srgbClr val="4D61FF"/>
                </a:solidFill>
                <a:latin typeface="Montserrat"/>
                <a:ea typeface="Montserrat"/>
                <a:cs typeface="Montserrat"/>
                <a:sym typeface="Montserrat"/>
              </a:rPr>
              <a:t>Blockman Editor</a:t>
            </a:r>
            <a:endParaRPr sz="1400" b="0" i="0" u="none" strike="noStrike" cap="none">
              <a:solidFill>
                <a:srgbClr val="000000"/>
              </a:solidFill>
              <a:latin typeface="Arial"/>
              <a:ea typeface="Arial"/>
              <a:cs typeface="Arial"/>
              <a:sym typeface="Arial"/>
            </a:endParaRPr>
          </a:p>
        </p:txBody>
      </p:sp>
      <p:sp>
        <p:nvSpPr>
          <p:cNvPr id="99" name="Google Shape;99;g1202a21be96_0_0"/>
          <p:cNvSpPr txBox="1"/>
          <p:nvPr/>
        </p:nvSpPr>
        <p:spPr>
          <a:xfrm>
            <a:off x="370974" y="3044500"/>
            <a:ext cx="4337400" cy="73863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i="0" u="none" strike="noStrike" cap="none" dirty="0">
                <a:solidFill>
                  <a:srgbClr val="434343"/>
                </a:solidFill>
                <a:latin typeface="Montserrat"/>
                <a:ea typeface="Montserrat"/>
                <a:cs typeface="Montserrat"/>
                <a:sym typeface="Montserrat"/>
              </a:rPr>
              <a:t>Một ứng dụng trên máy tính Window có thể sáng tạo các tác phẩm game và xuất bản trên Blockman Go. Cùng với sự hỗ trợ công cụ kết nốt Internet được thiết lập sẵn. </a:t>
            </a:r>
            <a:r>
              <a:rPr lang="en-US" sz="900" dirty="0">
                <a:solidFill>
                  <a:srgbClr val="434343"/>
                </a:solidFill>
                <a:latin typeface="Montserrat"/>
                <a:ea typeface="Montserrat"/>
                <a:cs typeface="Montserrat"/>
                <a:sym typeface="Montserrat"/>
              </a:rPr>
              <a:t>Các nhà sáng tạo game có thể dễ dàng sáng tạo một cách nhanh chóng</a:t>
            </a:r>
            <a:endParaRPr sz="900" i="0" u="none" strike="noStrike" cap="none" dirty="0">
              <a:solidFill>
                <a:srgbClr val="434343"/>
              </a:solidFill>
              <a:latin typeface="Montserrat"/>
              <a:ea typeface="Montserrat"/>
              <a:cs typeface="Montserrat"/>
              <a:sym typeface="Montserrat"/>
            </a:endParaRPr>
          </a:p>
        </p:txBody>
      </p:sp>
      <p:sp>
        <p:nvSpPr>
          <p:cNvPr id="100" name="Google Shape;100;g1202a21be96_0_0"/>
          <p:cNvSpPr/>
          <p:nvPr/>
        </p:nvSpPr>
        <p:spPr>
          <a:xfrm rot="-1800595">
            <a:off x="3450479" y="3763960"/>
            <a:ext cx="1134260" cy="1134260"/>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g1202a21be96_0_0"/>
          <p:cNvSpPr txBox="1"/>
          <p:nvPr/>
        </p:nvSpPr>
        <p:spPr>
          <a:xfrm>
            <a:off x="3662646" y="3670849"/>
            <a:ext cx="981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1">
                <a:solidFill>
                  <a:schemeClr val="lt1"/>
                </a:solidFill>
                <a:latin typeface="Montserrat"/>
                <a:ea typeface="Montserrat"/>
                <a:cs typeface="Montserrat"/>
                <a:sym typeface="Montserrat"/>
              </a:rPr>
              <a:t>48</a:t>
            </a:r>
            <a:r>
              <a:rPr lang="en" sz="1000" b="1" i="1" u="none" strike="noStrike" cap="none">
                <a:solidFill>
                  <a:schemeClr val="lt1"/>
                </a:solidFill>
                <a:latin typeface="Montserrat"/>
                <a:ea typeface="Montserrat"/>
                <a:cs typeface="Montserrat"/>
                <a:sym typeface="Montserrat"/>
              </a:rPr>
              <a:t>%</a:t>
            </a:r>
            <a:endParaRPr sz="100" b="1" i="1" u="none" strike="noStrike" cap="none">
              <a:solidFill>
                <a:schemeClr val="lt1"/>
              </a:solidFill>
              <a:latin typeface="Montserrat"/>
              <a:ea typeface="Montserrat"/>
              <a:cs typeface="Montserrat"/>
              <a:sym typeface="Montserrat"/>
            </a:endParaRPr>
          </a:p>
        </p:txBody>
      </p:sp>
      <p:sp>
        <p:nvSpPr>
          <p:cNvPr id="102" name="Google Shape;102;g1202a21be96_0_0"/>
          <p:cNvSpPr txBox="1"/>
          <p:nvPr/>
        </p:nvSpPr>
        <p:spPr>
          <a:xfrm>
            <a:off x="3413994" y="4141571"/>
            <a:ext cx="12870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 sz="1500" b="1" i="1" dirty="0">
                <a:solidFill>
                  <a:schemeClr val="lt1"/>
                </a:solidFill>
                <a:latin typeface="Montserrat"/>
                <a:ea typeface="Montserrat"/>
                <a:cs typeface="Montserrat"/>
                <a:sym typeface="Montserrat"/>
              </a:rPr>
              <a:t>12 years</a:t>
            </a:r>
            <a:endParaRPr sz="1500" b="1" i="1" dirty="0">
              <a:solidFill>
                <a:schemeClr val="lt1"/>
              </a:solidFill>
              <a:latin typeface="Montserrat"/>
              <a:ea typeface="Montserrat"/>
              <a:cs typeface="Montserrat"/>
              <a:sym typeface="Montserrat"/>
            </a:endParaRPr>
          </a:p>
          <a:p>
            <a:pPr marL="0" marR="0" lvl="0" indent="0" algn="ctr" rtl="0">
              <a:lnSpc>
                <a:spcPct val="100000"/>
              </a:lnSpc>
              <a:spcBef>
                <a:spcPts val="0"/>
              </a:spcBef>
              <a:spcAft>
                <a:spcPts val="0"/>
              </a:spcAft>
              <a:buClr>
                <a:srgbClr val="000000"/>
              </a:buClr>
              <a:buSzPts val="1500"/>
              <a:buFont typeface="Arial"/>
              <a:buNone/>
            </a:pPr>
            <a:r>
              <a:rPr lang="en" sz="1500" b="1" i="1" dirty="0">
                <a:solidFill>
                  <a:schemeClr val="lt1"/>
                </a:solidFill>
                <a:latin typeface="Montserrat"/>
                <a:ea typeface="Montserrat"/>
                <a:cs typeface="Montserrat"/>
                <a:sym typeface="Montserrat"/>
              </a:rPr>
              <a:t>or older</a:t>
            </a:r>
            <a:endParaRPr sz="1500" b="1" i="1" dirty="0">
              <a:solidFill>
                <a:schemeClr val="lt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80" name="Google Shape;80;g1202a21be96_0_0"/>
          <p:cNvSpPr/>
          <p:nvPr/>
        </p:nvSpPr>
        <p:spPr>
          <a:xfrm>
            <a:off x="-695450" y="381825"/>
            <a:ext cx="343170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g1202a21be96_0_0"/>
          <p:cNvSpPr txBox="1"/>
          <p:nvPr/>
        </p:nvSpPr>
        <p:spPr>
          <a:xfrm>
            <a:off x="208973" y="404463"/>
            <a:ext cx="25686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1" dirty="0">
                <a:solidFill>
                  <a:schemeClr val="lt1"/>
                </a:solidFill>
                <a:latin typeface="Montserrat"/>
                <a:ea typeface="Montserrat"/>
                <a:cs typeface="Montserrat"/>
                <a:sym typeface="Montserrat"/>
              </a:rPr>
              <a:t>Ngôn ngữ Lua</a:t>
            </a:r>
            <a:endParaRPr sz="2000" b="1" i="1" u="none" strike="noStrike" cap="none" dirty="0">
              <a:solidFill>
                <a:schemeClr val="lt1"/>
              </a:solidFill>
              <a:latin typeface="Montserrat"/>
              <a:ea typeface="Montserrat"/>
              <a:cs typeface="Montserrat"/>
              <a:sym typeface="Montserrat"/>
            </a:endParaRPr>
          </a:p>
        </p:txBody>
      </p:sp>
      <p:sp>
        <p:nvSpPr>
          <p:cNvPr id="82" name="Google Shape;82;g1202a21be96_0_0"/>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g1202a21be96_0_0"/>
          <p:cNvSpPr txBox="1"/>
          <p:nvPr/>
        </p:nvSpPr>
        <p:spPr>
          <a:xfrm>
            <a:off x="231700" y="97758"/>
            <a:ext cx="1710514" cy="338524"/>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dirty="0">
                <a:solidFill>
                  <a:srgbClr val="4D61FF"/>
                </a:solidFill>
                <a:latin typeface="Montserrat"/>
                <a:ea typeface="Montserrat"/>
                <a:cs typeface="Montserrat"/>
                <a:sym typeface="Montserrat"/>
              </a:rPr>
              <a:t>Ngôn ngữ lập trình</a:t>
            </a:r>
            <a:endParaRPr sz="1000" b="0" i="1" u="none" strike="noStrike" cap="none" dirty="0">
              <a:solidFill>
                <a:srgbClr val="4D61FF"/>
              </a:solidFill>
              <a:latin typeface="Montserrat"/>
              <a:ea typeface="Montserrat"/>
              <a:cs typeface="Montserrat"/>
              <a:sym typeface="Montserrat"/>
            </a:endParaRPr>
          </a:p>
        </p:txBody>
      </p:sp>
      <p:sp>
        <p:nvSpPr>
          <p:cNvPr id="84" name="Google Shape;84;g1202a21be96_0_0"/>
          <p:cNvSpPr txBox="1"/>
          <p:nvPr/>
        </p:nvSpPr>
        <p:spPr>
          <a:xfrm>
            <a:off x="289050" y="1194775"/>
            <a:ext cx="4419900" cy="87713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dirty="0">
                <a:solidFill>
                  <a:srgbClr val="434343"/>
                </a:solidFill>
                <a:latin typeface="Montserrat"/>
                <a:ea typeface="Montserrat"/>
                <a:cs typeface="Montserrat"/>
                <a:sym typeface="Montserrat"/>
              </a:rPr>
              <a:t>Lua là một ngôn ngữ lập trình kịch bản, được phát triển bởi C. Có tốc độ nhanh, dễ dàng nhúng vào các ứng dụng, Trò chơi.</a:t>
            </a:r>
          </a:p>
          <a:p>
            <a:pPr marL="0" marR="0" lvl="0" indent="0" algn="l" rtl="0">
              <a:lnSpc>
                <a:spcPct val="100000"/>
              </a:lnSpc>
              <a:spcBef>
                <a:spcPts val="0"/>
              </a:spcBef>
              <a:spcAft>
                <a:spcPts val="0"/>
              </a:spcAft>
              <a:buClr>
                <a:srgbClr val="000000"/>
              </a:buClr>
              <a:buSzPts val="900"/>
              <a:buFont typeface="Arial"/>
              <a:buNone/>
            </a:pPr>
            <a:endParaRPr lang="en-US" sz="900" dirty="0">
              <a:solidFill>
                <a:srgbClr val="434343"/>
              </a:solidFill>
              <a:latin typeface="Montserrat"/>
              <a:ea typeface="Montserrat"/>
              <a:cs typeface="Montserrat"/>
              <a:sym typeface="Montserrat"/>
            </a:endParaRPr>
          </a:p>
          <a:p>
            <a:pPr marL="0" marR="0" lvl="0" indent="0" algn="l" rtl="0">
              <a:lnSpc>
                <a:spcPct val="100000"/>
              </a:lnSpc>
              <a:spcBef>
                <a:spcPts val="0"/>
              </a:spcBef>
              <a:spcAft>
                <a:spcPts val="0"/>
              </a:spcAft>
              <a:buClr>
                <a:srgbClr val="000000"/>
              </a:buClr>
              <a:buSzPts val="900"/>
              <a:buFont typeface="Arial"/>
              <a:buNone/>
            </a:pPr>
            <a:r>
              <a:rPr lang="en-US" sz="900" dirty="0">
                <a:solidFill>
                  <a:srgbClr val="434343"/>
                </a:solidFill>
                <a:latin typeface="Montserrat"/>
                <a:ea typeface="Montserrat"/>
                <a:cs typeface="Montserrat"/>
                <a:sym typeface="Montserrat"/>
              </a:rPr>
              <a:t>Lua được BME sử dụng để lập trình tương tác với vật thể trong game. Viết logic game để có thể hoàn thành một game hoàn chỉnh</a:t>
            </a:r>
            <a:endParaRPr sz="900" dirty="0">
              <a:solidFill>
                <a:srgbClr val="434343"/>
              </a:solidFill>
              <a:latin typeface="Montserrat"/>
              <a:ea typeface="Montserrat"/>
              <a:cs typeface="Montserrat"/>
              <a:sym typeface="Montserrat"/>
            </a:endParaRPr>
          </a:p>
        </p:txBody>
      </p:sp>
      <p:sp>
        <p:nvSpPr>
          <p:cNvPr id="85" name="Google Shape;85;g1202a21be96_0_0"/>
          <p:cNvSpPr/>
          <p:nvPr/>
        </p:nvSpPr>
        <p:spPr>
          <a:xfrm>
            <a:off x="-1934480" y="975417"/>
            <a:ext cx="34317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800"/>
              <a:buFont typeface="Arial"/>
              <a:buNone/>
            </a:pPr>
            <a:r>
              <a:rPr lang="en" sz="800" b="1" i="1" dirty="0">
                <a:solidFill>
                  <a:srgbClr val="4D61FF"/>
                </a:solidFill>
                <a:latin typeface="Montserrat"/>
                <a:ea typeface="Montserrat"/>
                <a:cs typeface="Montserrat"/>
                <a:sym typeface="Montserrat"/>
              </a:rPr>
              <a:t>Lua là gì?</a:t>
            </a:r>
            <a:endParaRPr sz="1400" b="0" i="0" u="none" strike="noStrike" cap="none" dirty="0">
              <a:solidFill>
                <a:srgbClr val="000000"/>
              </a:solidFill>
              <a:latin typeface="Arial"/>
              <a:ea typeface="Arial"/>
              <a:cs typeface="Arial"/>
              <a:sym typeface="Arial"/>
            </a:endParaRPr>
          </a:p>
        </p:txBody>
      </p:sp>
      <p:sp>
        <p:nvSpPr>
          <p:cNvPr id="96" name="Google Shape;96;g1202a21be96_0_0"/>
          <p:cNvSpPr/>
          <p:nvPr/>
        </p:nvSpPr>
        <p:spPr>
          <a:xfrm>
            <a:off x="370974" y="2071908"/>
            <a:ext cx="1571239"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u="none" strike="noStrike" cap="none" dirty="0">
                <a:solidFill>
                  <a:srgbClr val="4D61FF"/>
                </a:solidFill>
                <a:latin typeface="Montserrat"/>
                <a:ea typeface="Montserrat"/>
                <a:cs typeface="Montserrat"/>
                <a:sym typeface="Montserrat"/>
              </a:rPr>
              <a:t>Một số tính năng nổi bật</a:t>
            </a:r>
            <a:endParaRPr sz="1400" b="0" i="0" u="none" strike="noStrike" cap="none" dirty="0">
              <a:solidFill>
                <a:srgbClr val="000000"/>
              </a:solidFill>
              <a:latin typeface="Arial"/>
              <a:ea typeface="Arial"/>
              <a:cs typeface="Arial"/>
              <a:sym typeface="Arial"/>
            </a:endParaRPr>
          </a:p>
        </p:txBody>
      </p:sp>
      <p:sp>
        <p:nvSpPr>
          <p:cNvPr id="97" name="Google Shape;97;g1202a21be96_0_0"/>
          <p:cNvSpPr txBox="1"/>
          <p:nvPr/>
        </p:nvSpPr>
        <p:spPr>
          <a:xfrm>
            <a:off x="370974" y="2242459"/>
            <a:ext cx="4337400" cy="1015632"/>
          </a:xfrm>
          <a:prstGeom prst="rect">
            <a:avLst/>
          </a:prstGeom>
          <a:noFill/>
          <a:ln>
            <a:noFill/>
          </a:ln>
        </p:spPr>
        <p:txBody>
          <a:bodyPr spcFirstLastPara="1" wrap="square" lIns="91425" tIns="91425" rIns="91425" bIns="91425" anchor="t" anchorCtr="0">
            <a:spAutoFit/>
          </a:bodyPr>
          <a:lstStyle/>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en-US" sz="900" b="1" i="0" u="none" strike="noStrike" cap="none" dirty="0">
                <a:solidFill>
                  <a:srgbClr val="434343"/>
                </a:solidFill>
                <a:latin typeface="Montserrat"/>
                <a:ea typeface="Montserrat"/>
                <a:cs typeface="Montserrat"/>
                <a:sym typeface="Montserrat"/>
              </a:rPr>
              <a:t>Dễ dàng nhúng: </a:t>
            </a:r>
            <a:r>
              <a:rPr lang="en-US" sz="900" i="0" u="none" strike="noStrike" cap="none" dirty="0">
                <a:solidFill>
                  <a:srgbClr val="434343"/>
                </a:solidFill>
                <a:latin typeface="Montserrat"/>
                <a:ea typeface="Montserrat"/>
                <a:cs typeface="Montserrat"/>
                <a:sym typeface="Montserrat"/>
              </a:rPr>
              <a:t>Lua là một ngôn ngữ kịch bản với kịch thước nhỏ. Có thể dễ dàng nhúng vào bất kỳ ứng dụng nào </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en-US" sz="900" b="1" dirty="0">
                <a:solidFill>
                  <a:srgbClr val="434343"/>
                </a:solidFill>
                <a:latin typeface="Montserrat"/>
                <a:ea typeface="Montserrat"/>
                <a:cs typeface="Montserrat"/>
                <a:sym typeface="Montserrat"/>
              </a:rPr>
              <a:t>Tốc độ nhanh: </a:t>
            </a:r>
            <a:r>
              <a:rPr lang="en-US" sz="900" dirty="0">
                <a:solidFill>
                  <a:srgbClr val="434343"/>
                </a:solidFill>
                <a:latin typeface="Montserrat"/>
                <a:ea typeface="Montserrat"/>
                <a:cs typeface="Montserrat"/>
                <a:sym typeface="Montserrat"/>
              </a:rPr>
              <a:t>Trong các thí nghiệm. Lua được đánh giá là ngôn ngữ nhanh nhất trong tất cả các ngôn kịch bản thông dịch</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en-US" sz="900" b="1" i="0" u="none" strike="noStrike" cap="none" dirty="0">
                <a:solidFill>
                  <a:srgbClr val="434343"/>
                </a:solidFill>
                <a:latin typeface="Montserrat"/>
                <a:ea typeface="Montserrat"/>
                <a:cs typeface="Montserrat"/>
                <a:sym typeface="Montserrat"/>
              </a:rPr>
              <a:t>Cấu </a:t>
            </a:r>
            <a:r>
              <a:rPr lang="en-US" sz="900" b="1" dirty="0">
                <a:solidFill>
                  <a:srgbClr val="434343"/>
                </a:solidFill>
                <a:latin typeface="Montserrat"/>
                <a:ea typeface="Montserrat"/>
                <a:cs typeface="Montserrat"/>
                <a:sym typeface="Montserrat"/>
              </a:rPr>
              <a:t>trúc đơn giản: </a:t>
            </a:r>
            <a:r>
              <a:rPr lang="en-US" sz="900" dirty="0">
                <a:solidFill>
                  <a:srgbClr val="434343"/>
                </a:solidFill>
                <a:latin typeface="Montserrat"/>
                <a:ea typeface="Montserrat"/>
                <a:cs typeface="Montserrat"/>
                <a:sym typeface="Montserrat"/>
              </a:rPr>
              <a:t>Lua có cấu trúc đơn giản, hướng thủ tục, hướng đối tượng. Dễ dàng triển khai ứng dụng</a:t>
            </a:r>
            <a:endParaRPr sz="900" b="1" i="0" u="none" strike="noStrike" cap="none" dirty="0">
              <a:solidFill>
                <a:srgbClr val="434343"/>
              </a:solidFill>
              <a:latin typeface="Montserrat"/>
              <a:ea typeface="Montserrat"/>
              <a:cs typeface="Montserrat"/>
              <a:sym typeface="Montserrat"/>
            </a:endParaRPr>
          </a:p>
        </p:txBody>
      </p:sp>
      <p:sp>
        <p:nvSpPr>
          <p:cNvPr id="98" name="Google Shape;98;g1202a21be96_0_0"/>
          <p:cNvSpPr/>
          <p:nvPr/>
        </p:nvSpPr>
        <p:spPr>
          <a:xfrm>
            <a:off x="373613" y="3338858"/>
            <a:ext cx="1816693"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 sz="800" b="1" i="1" u="none" strike="noStrike" cap="none" dirty="0">
                <a:solidFill>
                  <a:srgbClr val="4D61FF"/>
                </a:solidFill>
                <a:latin typeface="Montserrat"/>
                <a:ea typeface="Montserrat"/>
                <a:cs typeface="Montserrat"/>
                <a:sym typeface="Montserrat"/>
              </a:rPr>
              <a:t>Một số ứng dụng sử dụng Lua</a:t>
            </a:r>
            <a:endParaRPr sz="1400" b="0" i="0" u="none" strike="noStrike" cap="none" dirty="0">
              <a:solidFill>
                <a:srgbClr val="000000"/>
              </a:solidFill>
              <a:latin typeface="Arial"/>
              <a:ea typeface="Arial"/>
              <a:cs typeface="Arial"/>
              <a:sym typeface="Arial"/>
            </a:endParaRPr>
          </a:p>
        </p:txBody>
      </p:sp>
      <p:sp>
        <p:nvSpPr>
          <p:cNvPr id="99" name="Google Shape;99;g1202a21be96_0_0"/>
          <p:cNvSpPr txBox="1"/>
          <p:nvPr/>
        </p:nvSpPr>
        <p:spPr>
          <a:xfrm>
            <a:off x="370974" y="3579408"/>
            <a:ext cx="4337400" cy="738633"/>
          </a:xfrm>
          <a:prstGeom prst="rect">
            <a:avLst/>
          </a:prstGeom>
          <a:noFill/>
          <a:ln>
            <a:noFill/>
          </a:ln>
        </p:spPr>
        <p:txBody>
          <a:bodyPr spcFirstLastPara="1" wrap="square" lIns="91425" tIns="91425" rIns="91425" bIns="91425" anchor="t" anchorCtr="0">
            <a:spAutoFit/>
          </a:bodyPr>
          <a:lstStyle/>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en-US" sz="900" i="0" u="none" strike="noStrike" cap="none" dirty="0">
                <a:solidFill>
                  <a:srgbClr val="434343"/>
                </a:solidFill>
                <a:latin typeface="Montserrat"/>
                <a:ea typeface="Montserrat"/>
                <a:cs typeface="Montserrat"/>
                <a:sym typeface="Montserrat"/>
              </a:rPr>
              <a:t> </a:t>
            </a:r>
            <a:r>
              <a:rPr lang="en-US" sz="900" b="1" i="0" u="none" strike="noStrike" cap="none" dirty="0">
                <a:solidFill>
                  <a:srgbClr val="434343"/>
                </a:solidFill>
                <a:latin typeface="Montserrat"/>
                <a:ea typeface="Montserrat"/>
                <a:cs typeface="Montserrat"/>
                <a:sym typeface="Montserrat"/>
              </a:rPr>
              <a:t>Adobe’s Photoshop Lightroom: </a:t>
            </a:r>
            <a:r>
              <a:rPr lang="en-US" sz="900" i="0" u="none" strike="noStrike" cap="none" dirty="0">
                <a:solidFill>
                  <a:srgbClr val="434343"/>
                </a:solidFill>
                <a:latin typeface="Montserrat"/>
                <a:ea typeface="Montserrat"/>
                <a:cs typeface="Montserrat"/>
                <a:sym typeface="Montserrat"/>
              </a:rPr>
              <a:t>Phầm mềm chỉnh sửa hình ảnh.</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en-US" sz="900" b="1" i="0" u="none" strike="noStrike" cap="none" dirty="0" err="1">
                <a:solidFill>
                  <a:srgbClr val="434343"/>
                </a:solidFill>
                <a:latin typeface="Montserrat"/>
                <a:ea typeface="Montserrat"/>
                <a:cs typeface="Montserrat"/>
                <a:sym typeface="Montserrat"/>
              </a:rPr>
              <a:t>Ginga</a:t>
            </a:r>
            <a:r>
              <a:rPr lang="en-US" sz="900" b="1" i="0" u="none" strike="noStrike" cap="none" dirty="0">
                <a:solidFill>
                  <a:srgbClr val="434343"/>
                </a:solidFill>
                <a:latin typeface="Montserrat"/>
                <a:ea typeface="Montserrat"/>
                <a:cs typeface="Montserrat"/>
                <a:sym typeface="Montserrat"/>
              </a:rPr>
              <a:t> middleware: </a:t>
            </a:r>
            <a:r>
              <a:rPr lang="da-DK" sz="900" i="0" u="none" strike="noStrike" cap="none" dirty="0">
                <a:solidFill>
                  <a:srgbClr val="434343"/>
                </a:solidFill>
                <a:latin typeface="Montserrat"/>
                <a:ea typeface="Montserrat"/>
                <a:cs typeface="Montserrat"/>
                <a:sym typeface="Montserrat"/>
              </a:rPr>
              <a:t>hệ thống TV số ở Brazil</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da-DK" sz="900" b="1" dirty="0">
                <a:solidFill>
                  <a:srgbClr val="434343"/>
                </a:solidFill>
                <a:latin typeface="Montserrat"/>
                <a:ea typeface="Montserrat"/>
                <a:cs typeface="Montserrat"/>
                <a:sym typeface="Montserrat"/>
              </a:rPr>
              <a:t>D</a:t>
            </a:r>
            <a:r>
              <a:rPr lang="da-DK" sz="900" b="1" i="0" u="none" strike="noStrike" cap="none" dirty="0">
                <a:solidFill>
                  <a:srgbClr val="434343"/>
                </a:solidFill>
                <a:latin typeface="Montserrat"/>
                <a:ea typeface="Montserrat"/>
                <a:cs typeface="Montserrat"/>
                <a:sym typeface="Montserrat"/>
              </a:rPr>
              <a:t>ota 2: </a:t>
            </a:r>
            <a:r>
              <a:rPr lang="da-DK" sz="900" i="0" u="none" strike="noStrike" cap="none" dirty="0">
                <a:solidFill>
                  <a:srgbClr val="434343"/>
                </a:solidFill>
                <a:latin typeface="Montserrat"/>
                <a:ea typeface="Montserrat"/>
                <a:cs typeface="Montserrat"/>
                <a:sym typeface="Montserrat"/>
              </a:rPr>
              <a:t>Một trò chơi trực tuyến</a:t>
            </a:r>
          </a:p>
          <a:p>
            <a:pPr marL="171450" marR="0" lvl="0" indent="-171450" algn="l" rtl="0">
              <a:lnSpc>
                <a:spcPct val="100000"/>
              </a:lnSpc>
              <a:spcBef>
                <a:spcPts val="0"/>
              </a:spcBef>
              <a:spcAft>
                <a:spcPts val="0"/>
              </a:spcAft>
              <a:buClr>
                <a:srgbClr val="000000"/>
              </a:buClr>
              <a:buSzPts val="900"/>
              <a:buFont typeface="Arial" panose="020B0604020202020204" pitchFamily="34" charset="0"/>
              <a:buChar char="•"/>
            </a:pPr>
            <a:r>
              <a:rPr lang="en-US" sz="900" b="1" i="0" u="none" strike="noStrike" cap="none" dirty="0">
                <a:solidFill>
                  <a:srgbClr val="434343"/>
                </a:solidFill>
                <a:latin typeface="Montserrat"/>
                <a:ea typeface="Montserrat"/>
                <a:cs typeface="Montserrat"/>
                <a:sym typeface="Montserrat"/>
              </a:rPr>
              <a:t>Angry Birds: </a:t>
            </a:r>
            <a:r>
              <a:rPr lang="en-US" sz="900" i="0" u="none" strike="noStrike" cap="none" dirty="0">
                <a:solidFill>
                  <a:srgbClr val="434343"/>
                </a:solidFill>
                <a:latin typeface="Montserrat"/>
                <a:ea typeface="Montserrat"/>
                <a:cs typeface="Montserrat"/>
                <a:sym typeface="Montserrat"/>
              </a:rPr>
              <a:t>Một ứng dụng trò chơi di động</a:t>
            </a:r>
            <a:endParaRPr sz="900" i="0" u="none" strike="noStrike" cap="none" dirty="0">
              <a:solidFill>
                <a:srgbClr val="434343"/>
              </a:solidFill>
              <a:latin typeface="Montserrat"/>
              <a:ea typeface="Montserrat"/>
              <a:cs typeface="Montserrat"/>
              <a:sym typeface="Montserrat"/>
            </a:endParaRPr>
          </a:p>
        </p:txBody>
      </p:sp>
      <p:pic>
        <p:nvPicPr>
          <p:cNvPr id="1026" name="Picture 2" descr="Lua (programming language) - Wikipedia">
            <a:extLst>
              <a:ext uri="{FF2B5EF4-FFF2-40B4-BE49-F238E27FC236}">
                <a16:creationId xmlns:a16="http://schemas.microsoft.com/office/drawing/2014/main" id="{A3D361AB-022D-9D58-9A23-7D54042F1C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9440" y="988828"/>
            <a:ext cx="3165844" cy="3165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8013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1202a21b91a_0_107"/>
          <p:cNvSpPr/>
          <p:nvPr/>
        </p:nvSpPr>
        <p:spPr>
          <a:xfrm>
            <a:off x="-695450" y="381825"/>
            <a:ext cx="343170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g1202a21b91a_0_107"/>
          <p:cNvSpPr txBox="1"/>
          <p:nvPr/>
        </p:nvSpPr>
        <p:spPr>
          <a:xfrm>
            <a:off x="208973" y="404463"/>
            <a:ext cx="25686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1" dirty="0" err="1">
                <a:solidFill>
                  <a:schemeClr val="lt1"/>
                </a:solidFill>
                <a:latin typeface="Montserrat"/>
                <a:ea typeface="Montserrat"/>
                <a:cs typeface="Montserrat"/>
                <a:sym typeface="Montserrat"/>
              </a:rPr>
              <a:t>Mục</a:t>
            </a:r>
            <a:r>
              <a:rPr lang="en-US" sz="2000" b="1" i="1" dirty="0">
                <a:solidFill>
                  <a:schemeClr val="lt1"/>
                </a:solidFill>
                <a:latin typeface="Montserrat"/>
                <a:ea typeface="Montserrat"/>
                <a:cs typeface="Montserrat"/>
                <a:sym typeface="Montserrat"/>
              </a:rPr>
              <a:t> tiêu </a:t>
            </a:r>
            <a:r>
              <a:rPr lang="en-US" sz="2000" b="1" i="1" dirty="0" err="1">
                <a:solidFill>
                  <a:schemeClr val="lt1"/>
                </a:solidFill>
                <a:latin typeface="Montserrat"/>
                <a:ea typeface="Montserrat"/>
                <a:cs typeface="Montserrat"/>
                <a:sym typeface="Montserrat"/>
              </a:rPr>
              <a:t>đề</a:t>
            </a:r>
            <a:r>
              <a:rPr lang="en-US" sz="2000" b="1" i="1" dirty="0">
                <a:solidFill>
                  <a:schemeClr val="lt1"/>
                </a:solidFill>
                <a:latin typeface="Montserrat"/>
                <a:ea typeface="Montserrat"/>
                <a:cs typeface="Montserrat"/>
                <a:sym typeface="Montserrat"/>
              </a:rPr>
              <a:t> </a:t>
            </a:r>
            <a:r>
              <a:rPr lang="en-US" sz="2000" b="1" i="1" dirty="0" err="1">
                <a:solidFill>
                  <a:schemeClr val="lt1"/>
                </a:solidFill>
                <a:latin typeface="Montserrat"/>
                <a:ea typeface="Montserrat"/>
                <a:cs typeface="Montserrat"/>
                <a:sym typeface="Montserrat"/>
              </a:rPr>
              <a:t>tài</a:t>
            </a:r>
            <a:endParaRPr lang="en-US" sz="2000" b="1" i="1" u="none" strike="noStrike" cap="none" dirty="0">
              <a:solidFill>
                <a:schemeClr val="lt1"/>
              </a:solidFill>
              <a:latin typeface="Montserrat"/>
              <a:ea typeface="Montserrat"/>
              <a:cs typeface="Montserrat"/>
              <a:sym typeface="Montserrat"/>
            </a:endParaRPr>
          </a:p>
        </p:txBody>
      </p:sp>
      <p:sp>
        <p:nvSpPr>
          <p:cNvPr id="109" name="Google Shape;109;g1202a21b91a_0_107"/>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g1202a21b91a_0_107"/>
          <p:cNvSpPr txBox="1"/>
          <p:nvPr/>
        </p:nvSpPr>
        <p:spPr>
          <a:xfrm>
            <a:off x="231699" y="97758"/>
            <a:ext cx="1760133" cy="338524"/>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dirty="0">
                <a:solidFill>
                  <a:srgbClr val="4D61FF"/>
                </a:solidFill>
                <a:latin typeface="Montserrat"/>
                <a:ea typeface="Montserrat"/>
                <a:cs typeface="Montserrat"/>
                <a:sym typeface="Montserrat"/>
              </a:rPr>
              <a:t>Tính cấp thiết của đề tài</a:t>
            </a:r>
            <a:endParaRPr sz="1000" b="0" i="1" u="none" strike="noStrike" cap="none" dirty="0">
              <a:solidFill>
                <a:srgbClr val="4D61FF"/>
              </a:solidFill>
              <a:latin typeface="Montserrat"/>
              <a:ea typeface="Montserrat"/>
              <a:cs typeface="Montserrat"/>
              <a:sym typeface="Montserrat"/>
            </a:endParaRPr>
          </a:p>
        </p:txBody>
      </p:sp>
      <p:sp>
        <p:nvSpPr>
          <p:cNvPr id="111" name="Google Shape;111;g1202a21b91a_0_107"/>
          <p:cNvSpPr/>
          <p:nvPr/>
        </p:nvSpPr>
        <p:spPr>
          <a:xfrm>
            <a:off x="-1439868" y="974326"/>
            <a:ext cx="34317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chemeClr val="dk1"/>
              </a:buClr>
              <a:buSzPts val="1100"/>
              <a:buFont typeface="Arial"/>
              <a:buNone/>
            </a:pPr>
            <a:r>
              <a:rPr lang="en-US" sz="800" b="1" i="1" dirty="0">
                <a:solidFill>
                  <a:srgbClr val="4D61FF"/>
                </a:solidFill>
                <a:latin typeface="Montserrat"/>
                <a:ea typeface="Montserrat"/>
                <a:cs typeface="Montserrat"/>
                <a:sym typeface="Montserrat"/>
              </a:rPr>
              <a:t>Những nhu cầu của công việc</a:t>
            </a:r>
          </a:p>
        </p:txBody>
      </p:sp>
      <p:sp>
        <p:nvSpPr>
          <p:cNvPr id="113" name="Google Shape;113;g1202a21b91a_0_107"/>
          <p:cNvSpPr/>
          <p:nvPr/>
        </p:nvSpPr>
        <p:spPr>
          <a:xfrm rot="2700000">
            <a:off x="423211" y="1431205"/>
            <a:ext cx="146795" cy="146795"/>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g1202a21b91a_0_107"/>
          <p:cNvSpPr txBox="1"/>
          <p:nvPr/>
        </p:nvSpPr>
        <p:spPr>
          <a:xfrm>
            <a:off x="591099" y="1341817"/>
            <a:ext cx="3651900" cy="69246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1100" dirty="0">
                <a:solidFill>
                  <a:srgbClr val="434343"/>
                </a:solidFill>
                <a:latin typeface="Montserrat"/>
                <a:ea typeface="Montserrat"/>
                <a:cs typeface="Montserrat"/>
                <a:sym typeface="Montserrat"/>
              </a:rPr>
              <a:t>Blockman Go là một nền tảng game mới và cũng cần có những game chạy thử nghiệm trên nền tảng.</a:t>
            </a:r>
          </a:p>
        </p:txBody>
      </p:sp>
      <p:sp>
        <p:nvSpPr>
          <p:cNvPr id="115" name="Google Shape;115;g1202a21b91a_0_107"/>
          <p:cNvSpPr txBox="1"/>
          <p:nvPr/>
        </p:nvSpPr>
        <p:spPr>
          <a:xfrm>
            <a:off x="591099" y="2134190"/>
            <a:ext cx="3651900" cy="69246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vi-VN" sz="1100" dirty="0">
                <a:solidFill>
                  <a:srgbClr val="434343"/>
                </a:solidFill>
                <a:latin typeface="Montserrat"/>
                <a:ea typeface="Montserrat"/>
                <a:cs typeface="Montserrat"/>
                <a:sym typeface="Montserrat"/>
              </a:rPr>
              <a:t>King Miner là game được studio đối tác của công ty thiết kế xây dựng và phù hợp với nền tảng Blockman Go</a:t>
            </a:r>
            <a:endParaRPr sz="1100" i="0" u="none" strike="noStrike" cap="none" dirty="0">
              <a:solidFill>
                <a:srgbClr val="434343"/>
              </a:solidFill>
              <a:latin typeface="Montserrat"/>
              <a:ea typeface="Montserrat"/>
              <a:cs typeface="Montserrat"/>
              <a:sym typeface="Montserrat"/>
            </a:endParaRPr>
          </a:p>
        </p:txBody>
      </p:sp>
      <p:sp>
        <p:nvSpPr>
          <p:cNvPr id="116" name="Google Shape;116;g1202a21b91a_0_107"/>
          <p:cNvSpPr txBox="1"/>
          <p:nvPr/>
        </p:nvSpPr>
        <p:spPr>
          <a:xfrm>
            <a:off x="591099" y="3203536"/>
            <a:ext cx="3651900" cy="1031021"/>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vi-VN" sz="1100" dirty="0">
                <a:solidFill>
                  <a:srgbClr val="434343"/>
                </a:solidFill>
                <a:latin typeface="Montserrat"/>
                <a:ea typeface="Montserrat"/>
                <a:cs typeface="Montserrat"/>
                <a:sym typeface="Montserrat"/>
              </a:rPr>
              <a:t>Chính vì điều trên Kinh Miner được chọn làm game chạy thử nghiệm trên nền tảng. Kiểm tra tính ổn định của nền tảng, báo cáo lỗi về công cụ blockman editor và cả sự tương tác của người chơi với thể loại này.</a:t>
            </a:r>
          </a:p>
        </p:txBody>
      </p:sp>
      <p:sp>
        <p:nvSpPr>
          <p:cNvPr id="117" name="Google Shape;117;g1202a21b91a_0_107"/>
          <p:cNvSpPr/>
          <p:nvPr/>
        </p:nvSpPr>
        <p:spPr>
          <a:xfrm rot="2700000">
            <a:off x="423211" y="2219194"/>
            <a:ext cx="146795" cy="146795"/>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g1202a21b91a_0_107"/>
          <p:cNvSpPr/>
          <p:nvPr/>
        </p:nvSpPr>
        <p:spPr>
          <a:xfrm rot="2700000">
            <a:off x="423211" y="3297468"/>
            <a:ext cx="146795" cy="146795"/>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g1202a21b91a_0_107"/>
          <p:cNvSpPr txBox="1"/>
          <p:nvPr/>
        </p:nvSpPr>
        <p:spPr>
          <a:xfrm rot="-2697931">
            <a:off x="5287596" y="2270194"/>
            <a:ext cx="1409830" cy="338563"/>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1" i="1" u="none" strike="noStrike" cap="none" dirty="0">
                <a:solidFill>
                  <a:srgbClr val="4D61FF"/>
                </a:solidFill>
                <a:latin typeface="Montserrat"/>
                <a:ea typeface="Montserrat"/>
                <a:cs typeface="Montserrat"/>
                <a:sym typeface="Montserrat"/>
              </a:rPr>
              <a:t>Logo King Miner</a:t>
            </a:r>
            <a:endParaRPr sz="1000" b="1" i="1" u="none" strike="noStrike" cap="none" dirty="0">
              <a:solidFill>
                <a:srgbClr val="4D61FF"/>
              </a:solidFill>
              <a:latin typeface="Montserrat"/>
              <a:ea typeface="Montserrat"/>
              <a:cs typeface="Montserrat"/>
              <a:sym typeface="Montserrat"/>
            </a:endParaRPr>
          </a:p>
        </p:txBody>
      </p:sp>
      <p:pic>
        <p:nvPicPr>
          <p:cNvPr id="2" name="Picture 1">
            <a:extLst>
              <a:ext uri="{FF2B5EF4-FFF2-40B4-BE49-F238E27FC236}">
                <a16:creationId xmlns:a16="http://schemas.microsoft.com/office/drawing/2014/main" id="{80F3073B-2A00-29AB-7B69-52E17A1A7B97}"/>
              </a:ext>
            </a:extLst>
          </p:cNvPr>
          <p:cNvPicPr>
            <a:picLocks noChangeAspect="1"/>
          </p:cNvPicPr>
          <p:nvPr/>
        </p:nvPicPr>
        <p:blipFill>
          <a:blip r:embed="rId3"/>
          <a:stretch>
            <a:fillRect/>
          </a:stretch>
        </p:blipFill>
        <p:spPr>
          <a:xfrm>
            <a:off x="6426137" y="1504602"/>
            <a:ext cx="2469769" cy="246008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1202a21b91a_0_107"/>
          <p:cNvSpPr/>
          <p:nvPr/>
        </p:nvSpPr>
        <p:spPr>
          <a:xfrm>
            <a:off x="-695450" y="381825"/>
            <a:ext cx="343170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g1202a21b91a_0_107"/>
          <p:cNvSpPr txBox="1"/>
          <p:nvPr/>
        </p:nvSpPr>
        <p:spPr>
          <a:xfrm>
            <a:off x="208973" y="404463"/>
            <a:ext cx="25686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1" dirty="0">
                <a:solidFill>
                  <a:schemeClr val="lt1"/>
                </a:solidFill>
                <a:latin typeface="Montserrat"/>
                <a:ea typeface="Montserrat"/>
                <a:cs typeface="Montserrat"/>
                <a:sym typeface="Montserrat"/>
              </a:rPr>
              <a:t>Định hướng</a:t>
            </a:r>
            <a:endParaRPr lang="en-US" sz="2000" b="1" i="1" u="none" strike="noStrike" cap="none" dirty="0">
              <a:solidFill>
                <a:schemeClr val="lt1"/>
              </a:solidFill>
              <a:latin typeface="Montserrat"/>
              <a:ea typeface="Montserrat"/>
              <a:cs typeface="Montserrat"/>
              <a:sym typeface="Montserrat"/>
            </a:endParaRPr>
          </a:p>
        </p:txBody>
      </p:sp>
      <p:sp>
        <p:nvSpPr>
          <p:cNvPr id="109" name="Google Shape;109;g1202a21b91a_0_107"/>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g1202a21b91a_0_107"/>
          <p:cNvSpPr txBox="1"/>
          <p:nvPr/>
        </p:nvSpPr>
        <p:spPr>
          <a:xfrm>
            <a:off x="231699" y="97758"/>
            <a:ext cx="1760133" cy="338524"/>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dirty="0">
                <a:solidFill>
                  <a:srgbClr val="4D61FF"/>
                </a:solidFill>
                <a:latin typeface="Montserrat"/>
                <a:ea typeface="Montserrat"/>
                <a:cs typeface="Montserrat"/>
                <a:sym typeface="Montserrat"/>
              </a:rPr>
              <a:t>Tính cấp thiết của đề tài</a:t>
            </a:r>
            <a:endParaRPr sz="1000" b="0" i="1" u="none" strike="noStrike" cap="none" dirty="0">
              <a:solidFill>
                <a:srgbClr val="4D61FF"/>
              </a:solidFill>
              <a:latin typeface="Montserrat"/>
              <a:ea typeface="Montserrat"/>
              <a:cs typeface="Montserrat"/>
              <a:sym typeface="Montserrat"/>
            </a:endParaRPr>
          </a:p>
        </p:txBody>
      </p:sp>
      <p:sp>
        <p:nvSpPr>
          <p:cNvPr id="111" name="Google Shape;111;g1202a21b91a_0_107"/>
          <p:cNvSpPr/>
          <p:nvPr/>
        </p:nvSpPr>
        <p:spPr>
          <a:xfrm>
            <a:off x="-908240" y="974921"/>
            <a:ext cx="34317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chemeClr val="dk1"/>
              </a:buClr>
              <a:buSzPts val="1100"/>
              <a:buFont typeface="Arial"/>
              <a:buNone/>
            </a:pPr>
            <a:r>
              <a:rPr lang="vi-VN" sz="800" b="1" i="1" dirty="0">
                <a:solidFill>
                  <a:srgbClr val="4D61FF"/>
                </a:solidFill>
                <a:latin typeface="Montserrat"/>
                <a:ea typeface="Montserrat"/>
                <a:cs typeface="Montserrat"/>
                <a:sym typeface="Montserrat"/>
              </a:rPr>
              <a:t>Định hướng nghiên cứu, triển khai của đề tài</a:t>
            </a:r>
          </a:p>
        </p:txBody>
      </p:sp>
      <p:sp>
        <p:nvSpPr>
          <p:cNvPr id="113" name="Google Shape;113;g1202a21b91a_0_107"/>
          <p:cNvSpPr/>
          <p:nvPr/>
        </p:nvSpPr>
        <p:spPr>
          <a:xfrm rot="2700000">
            <a:off x="423211" y="1431205"/>
            <a:ext cx="146795" cy="146795"/>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g1202a21b91a_0_107"/>
          <p:cNvSpPr txBox="1"/>
          <p:nvPr/>
        </p:nvSpPr>
        <p:spPr>
          <a:xfrm>
            <a:off x="591099" y="1341817"/>
            <a:ext cx="3651900" cy="861744"/>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1100" dirty="0">
                <a:solidFill>
                  <a:srgbClr val="434343"/>
                </a:solidFill>
                <a:latin typeface="Montserrat"/>
                <a:ea typeface="Montserrat"/>
                <a:cs typeface="Montserrat"/>
                <a:sym typeface="Montserrat"/>
              </a:rPr>
              <a:t>King Miner một trong những game chạy thử nghiệm trên nền tảng và làm nềm móng để phát triển những game khác sử dụng công cụ Blockman Editor</a:t>
            </a:r>
          </a:p>
        </p:txBody>
      </p:sp>
      <p:sp>
        <p:nvSpPr>
          <p:cNvPr id="3" name="Google Shape;115;g1202a21b91a_0_107">
            <a:extLst>
              <a:ext uri="{FF2B5EF4-FFF2-40B4-BE49-F238E27FC236}">
                <a16:creationId xmlns:a16="http://schemas.microsoft.com/office/drawing/2014/main" id="{4BA211F1-F1FE-EB1A-5CC5-FA9492E71C5E}"/>
              </a:ext>
            </a:extLst>
          </p:cNvPr>
          <p:cNvSpPr txBox="1"/>
          <p:nvPr/>
        </p:nvSpPr>
        <p:spPr>
          <a:xfrm>
            <a:off x="591099" y="2302081"/>
            <a:ext cx="3651900" cy="692467"/>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vi-VN" sz="1100" i="0" u="none" strike="noStrike" cap="none">
                <a:solidFill>
                  <a:srgbClr val="434343"/>
                </a:solidFill>
                <a:latin typeface="Montserrat"/>
                <a:ea typeface="Montserrat"/>
                <a:cs typeface="Montserrat"/>
                <a:sym typeface="Montserrat"/>
              </a:rPr>
              <a:t>King Miner sẽ là một mini game với các tính năng đơn giản. Giao diện người dùng và mô hình trong game cũng không quá phức tạp</a:t>
            </a:r>
            <a:endParaRPr lang="vi-VN" sz="1100" i="0" u="none" strike="noStrike" cap="none" dirty="0">
              <a:solidFill>
                <a:srgbClr val="434343"/>
              </a:solidFill>
              <a:latin typeface="Montserrat"/>
              <a:ea typeface="Montserrat"/>
              <a:cs typeface="Montserrat"/>
              <a:sym typeface="Montserrat"/>
            </a:endParaRPr>
          </a:p>
        </p:txBody>
      </p:sp>
      <p:sp>
        <p:nvSpPr>
          <p:cNvPr id="4" name="Google Shape;117;g1202a21b91a_0_107">
            <a:extLst>
              <a:ext uri="{FF2B5EF4-FFF2-40B4-BE49-F238E27FC236}">
                <a16:creationId xmlns:a16="http://schemas.microsoft.com/office/drawing/2014/main" id="{E71E81CC-F62B-81CD-DFE0-32FBB6A6F888}"/>
              </a:ext>
            </a:extLst>
          </p:cNvPr>
          <p:cNvSpPr/>
          <p:nvPr/>
        </p:nvSpPr>
        <p:spPr>
          <a:xfrm rot="2700000">
            <a:off x="423211" y="2387085"/>
            <a:ext cx="146795" cy="146795"/>
          </a:xfrm>
          <a:prstGeom prst="roundRect">
            <a:avLst>
              <a:gd name="adj" fmla="val 16667"/>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6" name="Picture 5">
            <a:extLst>
              <a:ext uri="{FF2B5EF4-FFF2-40B4-BE49-F238E27FC236}">
                <a16:creationId xmlns:a16="http://schemas.microsoft.com/office/drawing/2014/main" id="{A5F04B5E-A89E-C512-A9EE-9C2C6E932FD8}"/>
              </a:ext>
            </a:extLst>
          </p:cNvPr>
          <p:cNvPicPr>
            <a:picLocks noChangeAspect="1"/>
          </p:cNvPicPr>
          <p:nvPr/>
        </p:nvPicPr>
        <p:blipFill>
          <a:blip r:embed="rId3"/>
          <a:stretch>
            <a:fillRect/>
          </a:stretch>
        </p:blipFill>
        <p:spPr>
          <a:xfrm>
            <a:off x="6135319" y="1711765"/>
            <a:ext cx="2615873" cy="2412698"/>
          </a:xfrm>
          <a:prstGeom prst="rect">
            <a:avLst/>
          </a:prstGeom>
        </p:spPr>
      </p:pic>
    </p:spTree>
    <p:extLst>
      <p:ext uri="{BB962C8B-B14F-4D97-AF65-F5344CB8AC3E}">
        <p14:creationId xmlns:p14="http://schemas.microsoft.com/office/powerpoint/2010/main" val="1256745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g1202a21b91a_0_138"/>
          <p:cNvSpPr/>
          <p:nvPr/>
        </p:nvSpPr>
        <p:spPr>
          <a:xfrm>
            <a:off x="-695450" y="381825"/>
            <a:ext cx="343170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g1202a21b91a_0_138"/>
          <p:cNvSpPr txBox="1"/>
          <p:nvPr/>
        </p:nvSpPr>
        <p:spPr>
          <a:xfrm>
            <a:off x="-85060" y="404463"/>
            <a:ext cx="2862633" cy="492412"/>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1" dirty="0">
                <a:solidFill>
                  <a:schemeClr val="lt1"/>
                </a:solidFill>
                <a:latin typeface="Montserrat"/>
                <a:ea typeface="Montserrat"/>
                <a:cs typeface="Montserrat"/>
                <a:sym typeface="Montserrat"/>
              </a:rPr>
              <a:t>Công cụ chỉnh sửa</a:t>
            </a:r>
            <a:endParaRPr sz="2000" b="1" i="1" u="none" strike="noStrike" cap="none" dirty="0">
              <a:solidFill>
                <a:schemeClr val="lt1"/>
              </a:solidFill>
              <a:latin typeface="Montserrat"/>
              <a:ea typeface="Montserrat"/>
              <a:cs typeface="Montserrat"/>
              <a:sym typeface="Montserrat"/>
            </a:endParaRPr>
          </a:p>
        </p:txBody>
      </p:sp>
      <p:sp>
        <p:nvSpPr>
          <p:cNvPr id="126" name="Google Shape;126;g1202a21b91a_0_138"/>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g1202a21b91a_0_138"/>
          <p:cNvSpPr txBox="1"/>
          <p:nvPr/>
        </p:nvSpPr>
        <p:spPr>
          <a:xfrm>
            <a:off x="231700" y="97758"/>
            <a:ext cx="14097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dirty="0">
                <a:solidFill>
                  <a:srgbClr val="4D61FF"/>
                </a:solidFill>
                <a:latin typeface="Montserrat"/>
                <a:ea typeface="Montserrat"/>
                <a:cs typeface="Montserrat"/>
                <a:sym typeface="Montserrat"/>
              </a:rPr>
              <a:t>Cơ sở lý thuyết</a:t>
            </a:r>
            <a:endParaRPr sz="1000" b="0" i="1" u="none" strike="noStrike" cap="none" dirty="0">
              <a:solidFill>
                <a:srgbClr val="4D61FF"/>
              </a:solidFill>
              <a:latin typeface="Montserrat"/>
              <a:ea typeface="Montserrat"/>
              <a:cs typeface="Montserrat"/>
              <a:sym typeface="Montserrat"/>
            </a:endParaRPr>
          </a:p>
        </p:txBody>
      </p:sp>
      <p:pic>
        <p:nvPicPr>
          <p:cNvPr id="129" name="Google Shape;129;g1202a21b91a_0_138"/>
          <p:cNvPicPr preferRelativeResize="0"/>
          <p:nvPr/>
        </p:nvPicPr>
        <p:blipFill rotWithShape="1">
          <a:blip r:embed="rId3">
            <a:alphaModFix/>
          </a:blip>
          <a:srcRect/>
          <a:stretch/>
        </p:blipFill>
        <p:spPr>
          <a:xfrm>
            <a:off x="344300" y="1660811"/>
            <a:ext cx="2478624" cy="920713"/>
          </a:xfrm>
          <a:prstGeom prst="rect">
            <a:avLst/>
          </a:prstGeom>
          <a:noFill/>
          <a:ln>
            <a:noFill/>
          </a:ln>
        </p:spPr>
      </p:pic>
      <p:pic>
        <p:nvPicPr>
          <p:cNvPr id="130" name="Google Shape;130;g1202a21b91a_0_138"/>
          <p:cNvPicPr preferRelativeResize="0"/>
          <p:nvPr/>
        </p:nvPicPr>
        <p:blipFill rotWithShape="1">
          <a:blip r:embed="rId4">
            <a:alphaModFix/>
          </a:blip>
          <a:srcRect/>
          <a:stretch/>
        </p:blipFill>
        <p:spPr>
          <a:xfrm>
            <a:off x="344294" y="2652934"/>
            <a:ext cx="2478630" cy="1006944"/>
          </a:xfrm>
          <a:prstGeom prst="rect">
            <a:avLst/>
          </a:prstGeom>
          <a:noFill/>
          <a:ln>
            <a:noFill/>
          </a:ln>
        </p:spPr>
      </p:pic>
      <p:pic>
        <p:nvPicPr>
          <p:cNvPr id="131" name="Google Shape;131;g1202a21b91a_0_138"/>
          <p:cNvPicPr preferRelativeResize="0"/>
          <p:nvPr/>
        </p:nvPicPr>
        <p:blipFill rotWithShape="1">
          <a:blip r:embed="rId5">
            <a:alphaModFix/>
          </a:blip>
          <a:srcRect/>
          <a:stretch/>
        </p:blipFill>
        <p:spPr>
          <a:xfrm>
            <a:off x="344294" y="3745476"/>
            <a:ext cx="2478630" cy="1006944"/>
          </a:xfrm>
          <a:prstGeom prst="rect">
            <a:avLst/>
          </a:prstGeom>
          <a:noFill/>
          <a:ln>
            <a:noFill/>
          </a:ln>
        </p:spPr>
      </p:pic>
      <p:sp>
        <p:nvSpPr>
          <p:cNvPr id="132" name="Google Shape;132;g1202a21b91a_0_138"/>
          <p:cNvSpPr txBox="1"/>
          <p:nvPr/>
        </p:nvSpPr>
        <p:spPr>
          <a:xfrm>
            <a:off x="344293" y="1930723"/>
            <a:ext cx="2478600" cy="365400"/>
          </a:xfrm>
          <a:prstGeom prst="rect">
            <a:avLst/>
          </a:prstGeom>
          <a:solidFill>
            <a:srgbClr val="000000">
              <a:alpha val="69800"/>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r>
              <a:rPr lang="en" sz="900" b="1" i="0" u="none" strike="noStrike" cap="none" dirty="0">
                <a:solidFill>
                  <a:srgbClr val="FFFFFF"/>
                </a:solidFill>
                <a:latin typeface="Montserrat"/>
                <a:ea typeface="Montserrat"/>
                <a:cs typeface="Montserrat"/>
                <a:sym typeface="Montserrat"/>
              </a:rPr>
              <a:t>Hiệu ứng vật lý thực tế</a:t>
            </a:r>
            <a:endParaRPr sz="900" b="1" i="0" u="none" strike="noStrike" cap="none" dirty="0">
              <a:solidFill>
                <a:srgbClr val="FFFFFF"/>
              </a:solidFill>
              <a:latin typeface="Montserrat"/>
              <a:ea typeface="Montserrat"/>
              <a:cs typeface="Montserrat"/>
              <a:sym typeface="Montserrat"/>
            </a:endParaRPr>
          </a:p>
        </p:txBody>
      </p:sp>
      <p:sp>
        <p:nvSpPr>
          <p:cNvPr id="133" name="Google Shape;133;g1202a21b91a_0_138"/>
          <p:cNvSpPr txBox="1"/>
          <p:nvPr/>
        </p:nvSpPr>
        <p:spPr>
          <a:xfrm>
            <a:off x="344293" y="3048158"/>
            <a:ext cx="2478600" cy="365400"/>
          </a:xfrm>
          <a:prstGeom prst="rect">
            <a:avLst/>
          </a:prstGeom>
          <a:solidFill>
            <a:srgbClr val="000000">
              <a:alpha val="69800"/>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r>
              <a:rPr lang="en" sz="900" b="1" i="0" u="none" strike="noStrike" cap="none" dirty="0">
                <a:solidFill>
                  <a:srgbClr val="FFFFFF"/>
                </a:solidFill>
                <a:latin typeface="Montserrat"/>
                <a:ea typeface="Montserrat"/>
                <a:cs typeface="Montserrat"/>
                <a:sym typeface="Montserrat"/>
              </a:rPr>
              <a:t>Công cụ kết xuất thế hệ mới</a:t>
            </a:r>
            <a:endParaRPr sz="900" b="1" i="0" u="none" strike="noStrike" cap="none" dirty="0">
              <a:solidFill>
                <a:srgbClr val="FFFFFF"/>
              </a:solidFill>
              <a:latin typeface="Montserrat"/>
              <a:ea typeface="Montserrat"/>
              <a:cs typeface="Montserrat"/>
              <a:sym typeface="Montserrat"/>
            </a:endParaRPr>
          </a:p>
        </p:txBody>
      </p:sp>
      <p:sp>
        <p:nvSpPr>
          <p:cNvPr id="134" name="Google Shape;134;g1202a21b91a_0_138"/>
          <p:cNvSpPr txBox="1"/>
          <p:nvPr/>
        </p:nvSpPr>
        <p:spPr>
          <a:xfrm>
            <a:off x="344293" y="4089374"/>
            <a:ext cx="2478600" cy="365400"/>
          </a:xfrm>
          <a:prstGeom prst="rect">
            <a:avLst/>
          </a:prstGeom>
          <a:solidFill>
            <a:srgbClr val="000000">
              <a:alpha val="69800"/>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r>
              <a:rPr lang="en" sz="900" b="1" i="0" u="none" strike="noStrike" cap="none" dirty="0">
                <a:solidFill>
                  <a:srgbClr val="FFFFFF"/>
                </a:solidFill>
                <a:latin typeface="Montserrat"/>
                <a:ea typeface="Montserrat"/>
                <a:cs typeface="Montserrat"/>
                <a:sym typeface="Montserrat"/>
              </a:rPr>
              <a:t>Kết nối thời gian thực và đồng bộ hóa</a:t>
            </a:r>
            <a:endParaRPr sz="900" b="1" i="0" u="none" strike="noStrike" cap="none" dirty="0">
              <a:solidFill>
                <a:srgbClr val="FFFFFF"/>
              </a:solidFill>
              <a:latin typeface="Montserrat"/>
              <a:ea typeface="Montserrat"/>
              <a:cs typeface="Montserrat"/>
              <a:sym typeface="Montserrat"/>
            </a:endParaRPr>
          </a:p>
        </p:txBody>
      </p:sp>
      <p:sp>
        <p:nvSpPr>
          <p:cNvPr id="135" name="Google Shape;135;g1202a21b91a_0_138"/>
          <p:cNvSpPr/>
          <p:nvPr/>
        </p:nvSpPr>
        <p:spPr>
          <a:xfrm rot="5400000">
            <a:off x="2738418" y="3067011"/>
            <a:ext cx="723000" cy="178800"/>
          </a:xfrm>
          <a:prstGeom prst="triangle">
            <a:avLst>
              <a:gd name="adj" fmla="val 50000"/>
            </a:avLst>
          </a:prstGeom>
          <a:noFill/>
          <a:ln w="9525" cap="flat" cmpd="sng">
            <a:solidFill>
              <a:srgbClr val="4D61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900" b="0" i="0" u="none" strike="noStrike" cap="none">
              <a:solidFill>
                <a:srgbClr val="FFFFFF"/>
              </a:solidFill>
              <a:latin typeface="Arial"/>
              <a:ea typeface="Arial"/>
              <a:cs typeface="Arial"/>
              <a:sym typeface="Arial"/>
            </a:endParaRPr>
          </a:p>
        </p:txBody>
      </p:sp>
      <p:sp>
        <p:nvSpPr>
          <p:cNvPr id="136" name="Google Shape;136;g1202a21b91a_0_138"/>
          <p:cNvSpPr/>
          <p:nvPr/>
        </p:nvSpPr>
        <p:spPr>
          <a:xfrm>
            <a:off x="344300" y="1263775"/>
            <a:ext cx="2478600" cy="3387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100"/>
              <a:buFont typeface="Arial"/>
              <a:buNone/>
            </a:pPr>
            <a:r>
              <a:rPr lang="en" sz="800" b="1" i="1" dirty="0">
                <a:solidFill>
                  <a:srgbClr val="4D61FF"/>
                </a:solidFill>
                <a:latin typeface="Montserrat"/>
                <a:ea typeface="Montserrat"/>
                <a:cs typeface="Montserrat"/>
                <a:sym typeface="Montserrat"/>
              </a:rPr>
              <a:t>Công cụ engine vững chắc</a:t>
            </a:r>
            <a:endParaRPr sz="800" b="1" i="1" dirty="0">
              <a:solidFill>
                <a:srgbClr val="4D61FF"/>
              </a:solidFill>
              <a:latin typeface="Montserrat"/>
              <a:ea typeface="Montserrat"/>
              <a:cs typeface="Montserrat"/>
              <a:sym typeface="Montserrat"/>
            </a:endParaRPr>
          </a:p>
        </p:txBody>
      </p:sp>
      <p:sp>
        <p:nvSpPr>
          <p:cNvPr id="137" name="Google Shape;137;g1202a21b91a_0_138"/>
          <p:cNvSpPr/>
          <p:nvPr/>
        </p:nvSpPr>
        <p:spPr>
          <a:xfrm>
            <a:off x="3332688" y="1532042"/>
            <a:ext cx="2478600" cy="3387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100"/>
              <a:buFont typeface="Arial"/>
              <a:buNone/>
            </a:pPr>
            <a:r>
              <a:rPr lang="en-US" sz="800" b="1" i="1" dirty="0">
                <a:solidFill>
                  <a:srgbClr val="4D61FF"/>
                </a:solidFill>
                <a:latin typeface="Montserrat"/>
                <a:ea typeface="Montserrat"/>
                <a:cs typeface="Montserrat"/>
                <a:sym typeface="Montserrat"/>
              </a:rPr>
              <a:t>Trình chỉnh sửa hỗ trợ nhanh chóng</a:t>
            </a:r>
            <a:endParaRPr sz="800" b="1" i="1" dirty="0">
              <a:solidFill>
                <a:srgbClr val="4D61FF"/>
              </a:solidFill>
              <a:latin typeface="Montserrat"/>
              <a:ea typeface="Montserrat"/>
              <a:cs typeface="Montserrat"/>
              <a:sym typeface="Montserrat"/>
            </a:endParaRPr>
          </a:p>
        </p:txBody>
      </p:sp>
      <p:sp>
        <p:nvSpPr>
          <p:cNvPr id="138" name="Google Shape;138;g1202a21b91a_0_138"/>
          <p:cNvSpPr/>
          <p:nvPr/>
        </p:nvSpPr>
        <p:spPr>
          <a:xfrm rot="5400000">
            <a:off x="5789993" y="3067011"/>
            <a:ext cx="723000" cy="178800"/>
          </a:xfrm>
          <a:prstGeom prst="triangle">
            <a:avLst>
              <a:gd name="adj" fmla="val 50000"/>
            </a:avLst>
          </a:prstGeom>
          <a:noFill/>
          <a:ln w="9525" cap="flat" cmpd="sng">
            <a:solidFill>
              <a:srgbClr val="4D61FF"/>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None/>
            </a:pPr>
            <a:endParaRPr sz="900" b="0" i="0" u="none" strike="noStrike" cap="none">
              <a:solidFill>
                <a:srgbClr val="FFFFFF"/>
              </a:solidFill>
              <a:latin typeface="Arial"/>
              <a:ea typeface="Arial"/>
              <a:cs typeface="Arial"/>
              <a:sym typeface="Arial"/>
            </a:endParaRPr>
          </a:p>
        </p:txBody>
      </p:sp>
      <p:sp>
        <p:nvSpPr>
          <p:cNvPr id="139" name="Google Shape;139;g1202a21b91a_0_138"/>
          <p:cNvSpPr txBox="1"/>
          <p:nvPr/>
        </p:nvSpPr>
        <p:spPr>
          <a:xfrm>
            <a:off x="6491736" y="2390800"/>
            <a:ext cx="2396100" cy="1800463"/>
          </a:xfrm>
          <a:prstGeom prst="rect">
            <a:avLst/>
          </a:prstGeom>
          <a:noFill/>
          <a:ln>
            <a:noFill/>
          </a:ln>
        </p:spPr>
        <p:txBody>
          <a:bodyPr spcFirstLastPara="1" wrap="square" lIns="91425" tIns="91425" rIns="91425" bIns="91425" anchor="t" anchorCtr="0">
            <a:spAutoFit/>
          </a:bodyPr>
          <a:lstStyle/>
          <a:p>
            <a:pPr marL="177800" lvl="0" indent="-158750" algn="l" rtl="0">
              <a:lnSpc>
                <a:spcPct val="300000"/>
              </a:lnSpc>
              <a:spcBef>
                <a:spcPts val="0"/>
              </a:spcBef>
              <a:spcAft>
                <a:spcPts val="0"/>
              </a:spcAft>
              <a:buClr>
                <a:srgbClr val="4D61FF"/>
              </a:buClr>
              <a:buSzPts val="700"/>
              <a:buFont typeface="Montserrat"/>
              <a:buChar char="✔"/>
            </a:pPr>
            <a:r>
              <a:rPr lang="en-US" sz="700" b="1" dirty="0" err="1">
                <a:solidFill>
                  <a:srgbClr val="4D61FF"/>
                </a:solidFill>
                <a:latin typeface="Montserrat"/>
                <a:ea typeface="Montserrat"/>
                <a:cs typeface="Montserrat"/>
                <a:sym typeface="Montserrat"/>
              </a:rPr>
              <a:t>Không</a:t>
            </a:r>
            <a:r>
              <a:rPr lang="en-US" sz="700" b="1" dirty="0">
                <a:solidFill>
                  <a:srgbClr val="4D61FF"/>
                </a:solidFill>
                <a:latin typeface="Montserrat"/>
                <a:ea typeface="Montserrat"/>
                <a:cs typeface="Montserrat"/>
                <a:sym typeface="Montserrat"/>
              </a:rPr>
              <a:t> có </a:t>
            </a:r>
            <a:r>
              <a:rPr lang="en-US" sz="700" b="1" dirty="0" err="1">
                <a:solidFill>
                  <a:srgbClr val="4D61FF"/>
                </a:solidFill>
                <a:latin typeface="Montserrat"/>
                <a:ea typeface="Montserrat"/>
                <a:cs typeface="Montserrat"/>
                <a:sym typeface="Montserrat"/>
              </a:rPr>
              <a:t>kỹ</a:t>
            </a:r>
            <a:r>
              <a:rPr lang="en-US" sz="700" b="1" dirty="0">
                <a:solidFill>
                  <a:srgbClr val="4D61FF"/>
                </a:solidFill>
                <a:latin typeface="Montserrat"/>
                <a:ea typeface="Montserrat"/>
                <a:cs typeface="Montserrat"/>
                <a:sym typeface="Montserrat"/>
              </a:rPr>
              <a:t> </a:t>
            </a:r>
            <a:r>
              <a:rPr lang="en-US" sz="700" b="1" dirty="0" err="1">
                <a:solidFill>
                  <a:srgbClr val="4D61FF"/>
                </a:solidFill>
                <a:latin typeface="Montserrat"/>
                <a:ea typeface="Montserrat"/>
                <a:cs typeface="Montserrat"/>
                <a:sym typeface="Montserrat"/>
              </a:rPr>
              <a:t>năng</a:t>
            </a:r>
            <a:r>
              <a:rPr lang="en-US" sz="700" b="1" dirty="0">
                <a:solidFill>
                  <a:srgbClr val="4D61FF"/>
                </a:solidFill>
                <a:latin typeface="Montserrat"/>
                <a:ea typeface="Montserrat"/>
                <a:cs typeface="Montserrat"/>
                <a:sym typeface="Montserrat"/>
              </a:rPr>
              <a:t> lập trình</a:t>
            </a:r>
            <a:endParaRPr sz="900" b="1" dirty="0">
              <a:solidFill>
                <a:srgbClr val="4D61FF"/>
              </a:solidFill>
              <a:latin typeface="Montserrat"/>
              <a:ea typeface="Montserrat"/>
              <a:cs typeface="Montserrat"/>
              <a:sym typeface="Montserrat"/>
            </a:endParaRPr>
          </a:p>
          <a:p>
            <a:pPr marL="177800" lvl="0" indent="-158750" algn="l" rtl="0">
              <a:lnSpc>
                <a:spcPct val="300000"/>
              </a:lnSpc>
              <a:spcBef>
                <a:spcPts val="0"/>
              </a:spcBef>
              <a:spcAft>
                <a:spcPts val="0"/>
              </a:spcAft>
              <a:buClr>
                <a:srgbClr val="4D61FF"/>
              </a:buClr>
              <a:buSzPts val="700"/>
              <a:buFont typeface="Montserrat"/>
              <a:buChar char="✔"/>
            </a:pPr>
            <a:r>
              <a:rPr lang="en-US" sz="700" b="1" dirty="0">
                <a:solidFill>
                  <a:srgbClr val="4D61FF"/>
                </a:solidFill>
                <a:latin typeface="Montserrat"/>
                <a:ea typeface="Montserrat"/>
                <a:cs typeface="Montserrat"/>
                <a:sym typeface="Montserrat"/>
              </a:rPr>
              <a:t>Giao </a:t>
            </a:r>
            <a:r>
              <a:rPr lang="en-US" sz="700" b="1" dirty="0" err="1">
                <a:solidFill>
                  <a:srgbClr val="4D61FF"/>
                </a:solidFill>
                <a:latin typeface="Montserrat"/>
                <a:ea typeface="Montserrat"/>
                <a:cs typeface="Montserrat"/>
                <a:sym typeface="Montserrat"/>
              </a:rPr>
              <a:t>diện</a:t>
            </a:r>
            <a:r>
              <a:rPr lang="en-US" sz="700" b="1" dirty="0">
                <a:solidFill>
                  <a:srgbClr val="4D61FF"/>
                </a:solidFill>
                <a:latin typeface="Montserrat"/>
                <a:ea typeface="Montserrat"/>
                <a:cs typeface="Montserrat"/>
                <a:sym typeface="Montserrat"/>
              </a:rPr>
              <a:t> dễ </a:t>
            </a:r>
            <a:r>
              <a:rPr lang="en-US" sz="700" b="1" dirty="0" err="1">
                <a:solidFill>
                  <a:srgbClr val="4D61FF"/>
                </a:solidFill>
                <a:latin typeface="Montserrat"/>
                <a:ea typeface="Montserrat"/>
                <a:cs typeface="Montserrat"/>
                <a:sym typeface="Montserrat"/>
              </a:rPr>
              <a:t>nhìn</a:t>
            </a:r>
            <a:endParaRPr sz="900" b="1" dirty="0">
              <a:solidFill>
                <a:srgbClr val="4D61FF"/>
              </a:solidFill>
              <a:latin typeface="Montserrat"/>
              <a:ea typeface="Montserrat"/>
              <a:cs typeface="Montserrat"/>
              <a:sym typeface="Montserrat"/>
            </a:endParaRPr>
          </a:p>
          <a:p>
            <a:pPr marL="177800" lvl="0" indent="-158750" algn="l" rtl="0">
              <a:lnSpc>
                <a:spcPct val="300000"/>
              </a:lnSpc>
              <a:spcBef>
                <a:spcPts val="0"/>
              </a:spcBef>
              <a:spcAft>
                <a:spcPts val="0"/>
              </a:spcAft>
              <a:buClr>
                <a:srgbClr val="4D61FF"/>
              </a:buClr>
              <a:buSzPts val="700"/>
              <a:buFont typeface="Montserrat"/>
              <a:buChar char="✔"/>
            </a:pPr>
            <a:r>
              <a:rPr lang="en-US" sz="700" b="1" dirty="0" err="1">
                <a:solidFill>
                  <a:srgbClr val="4D61FF"/>
                </a:solidFill>
                <a:latin typeface="Montserrat"/>
                <a:ea typeface="Montserrat"/>
                <a:cs typeface="Montserrat"/>
                <a:sym typeface="Montserrat"/>
              </a:rPr>
              <a:t>Hiệu</a:t>
            </a:r>
            <a:r>
              <a:rPr lang="en-US" sz="700" b="1" dirty="0">
                <a:solidFill>
                  <a:srgbClr val="4D61FF"/>
                </a:solidFill>
                <a:latin typeface="Montserrat"/>
                <a:ea typeface="Montserrat"/>
                <a:cs typeface="Montserrat"/>
                <a:sym typeface="Montserrat"/>
              </a:rPr>
              <a:t> ứng </a:t>
            </a:r>
            <a:r>
              <a:rPr lang="en-US" sz="700" b="1" dirty="0" err="1">
                <a:solidFill>
                  <a:srgbClr val="4D61FF"/>
                </a:solidFill>
                <a:latin typeface="Montserrat"/>
                <a:ea typeface="Montserrat"/>
                <a:cs typeface="Montserrat"/>
                <a:sym typeface="Montserrat"/>
              </a:rPr>
              <a:t>ánh</a:t>
            </a:r>
            <a:r>
              <a:rPr lang="en-US" sz="700" b="1" dirty="0">
                <a:solidFill>
                  <a:srgbClr val="4D61FF"/>
                </a:solidFill>
                <a:latin typeface="Montserrat"/>
                <a:ea typeface="Montserrat"/>
                <a:cs typeface="Montserrat"/>
                <a:sym typeface="Montserrat"/>
              </a:rPr>
              <a:t> sáng và </a:t>
            </a:r>
            <a:r>
              <a:rPr lang="en-US" sz="700" b="1" dirty="0" err="1">
                <a:solidFill>
                  <a:srgbClr val="4D61FF"/>
                </a:solidFill>
                <a:latin typeface="Montserrat"/>
                <a:ea typeface="Montserrat"/>
                <a:cs typeface="Montserrat"/>
                <a:sym typeface="Montserrat"/>
              </a:rPr>
              <a:t>bóng</a:t>
            </a:r>
            <a:r>
              <a:rPr lang="en-US" sz="700" b="1" dirty="0">
                <a:solidFill>
                  <a:srgbClr val="4D61FF"/>
                </a:solidFill>
                <a:latin typeface="Montserrat"/>
                <a:ea typeface="Montserrat"/>
                <a:cs typeface="Montserrat"/>
                <a:sym typeface="Montserrat"/>
              </a:rPr>
              <a:t> </a:t>
            </a:r>
            <a:r>
              <a:rPr lang="en-US" sz="700" b="1" dirty="0" err="1">
                <a:solidFill>
                  <a:srgbClr val="4D61FF"/>
                </a:solidFill>
                <a:latin typeface="Montserrat"/>
                <a:ea typeface="Montserrat"/>
                <a:cs typeface="Montserrat"/>
                <a:sym typeface="Montserrat"/>
              </a:rPr>
              <a:t>đổ</a:t>
            </a:r>
            <a:r>
              <a:rPr lang="en-US" sz="700" b="1" dirty="0">
                <a:solidFill>
                  <a:srgbClr val="4D61FF"/>
                </a:solidFill>
                <a:latin typeface="Montserrat"/>
                <a:ea typeface="Montserrat"/>
                <a:cs typeface="Montserrat"/>
                <a:sym typeface="Montserrat"/>
              </a:rPr>
              <a:t> thực </a:t>
            </a:r>
            <a:r>
              <a:rPr lang="en-US" sz="700" b="1" dirty="0" err="1">
                <a:solidFill>
                  <a:srgbClr val="4D61FF"/>
                </a:solidFill>
                <a:latin typeface="Montserrat"/>
                <a:ea typeface="Montserrat"/>
                <a:cs typeface="Montserrat"/>
                <a:sym typeface="Montserrat"/>
              </a:rPr>
              <a:t>tế</a:t>
            </a:r>
            <a:endParaRPr lang="en-US" sz="900" b="1" dirty="0">
              <a:solidFill>
                <a:srgbClr val="4D61FF"/>
              </a:solidFill>
              <a:latin typeface="Montserrat"/>
              <a:ea typeface="Montserrat"/>
              <a:cs typeface="Montserrat"/>
              <a:sym typeface="Montserrat"/>
            </a:endParaRPr>
          </a:p>
          <a:p>
            <a:pPr marL="177800" lvl="0" indent="-158750" algn="l" rtl="0">
              <a:lnSpc>
                <a:spcPct val="300000"/>
              </a:lnSpc>
              <a:spcBef>
                <a:spcPts val="0"/>
              </a:spcBef>
              <a:spcAft>
                <a:spcPts val="0"/>
              </a:spcAft>
              <a:buClr>
                <a:srgbClr val="4D61FF"/>
              </a:buClr>
              <a:buSzPts val="700"/>
              <a:buFont typeface="Montserrat"/>
              <a:buChar char="✔"/>
            </a:pPr>
            <a:r>
              <a:rPr lang="en-US" sz="700" b="1" dirty="0" err="1">
                <a:solidFill>
                  <a:srgbClr val="4D61FF"/>
                </a:solidFill>
                <a:latin typeface="Montserrat"/>
                <a:ea typeface="Montserrat"/>
                <a:cs typeface="Montserrat"/>
                <a:sym typeface="Montserrat"/>
              </a:rPr>
              <a:t>Trải</a:t>
            </a:r>
            <a:r>
              <a:rPr lang="en-US" sz="700" b="1" dirty="0">
                <a:solidFill>
                  <a:srgbClr val="4D61FF"/>
                </a:solidFill>
                <a:latin typeface="Montserrat"/>
                <a:ea typeface="Montserrat"/>
                <a:cs typeface="Montserrat"/>
                <a:sym typeface="Montserrat"/>
              </a:rPr>
              <a:t> nghiệm chơi </a:t>
            </a:r>
            <a:r>
              <a:rPr lang="en-US" sz="700" b="1" dirty="0" err="1">
                <a:solidFill>
                  <a:srgbClr val="4D61FF"/>
                </a:solidFill>
                <a:latin typeface="Montserrat"/>
                <a:ea typeface="Montserrat"/>
                <a:cs typeface="Montserrat"/>
                <a:sym typeface="Montserrat"/>
              </a:rPr>
              <a:t>mượt</a:t>
            </a:r>
            <a:r>
              <a:rPr lang="en-US" sz="700" b="1" dirty="0">
                <a:solidFill>
                  <a:srgbClr val="4D61FF"/>
                </a:solidFill>
                <a:latin typeface="Montserrat"/>
                <a:ea typeface="Montserrat"/>
                <a:cs typeface="Montserrat"/>
                <a:sym typeface="Montserrat"/>
              </a:rPr>
              <a:t> mà</a:t>
            </a:r>
            <a:endParaRPr sz="900" b="1" dirty="0">
              <a:solidFill>
                <a:srgbClr val="4D61FF"/>
              </a:solidFill>
              <a:latin typeface="Montserrat"/>
              <a:ea typeface="Montserrat"/>
              <a:cs typeface="Montserrat"/>
              <a:sym typeface="Montserrat"/>
            </a:endParaRPr>
          </a:p>
          <a:p>
            <a:pPr marL="177800" lvl="0" indent="-158750" algn="l" rtl="0">
              <a:lnSpc>
                <a:spcPct val="300000"/>
              </a:lnSpc>
              <a:spcBef>
                <a:spcPts val="0"/>
              </a:spcBef>
              <a:spcAft>
                <a:spcPts val="0"/>
              </a:spcAft>
              <a:buClr>
                <a:srgbClr val="4D61FF"/>
              </a:buClr>
              <a:buSzPts val="700"/>
              <a:buFont typeface="Montserrat"/>
              <a:buChar char="✔"/>
            </a:pPr>
            <a:r>
              <a:rPr lang="en" sz="700" b="1" dirty="0">
                <a:solidFill>
                  <a:srgbClr val="4D61FF"/>
                </a:solidFill>
                <a:latin typeface="Montserrat"/>
                <a:ea typeface="Montserrat"/>
                <a:cs typeface="Montserrat"/>
                <a:sym typeface="Montserrat"/>
              </a:rPr>
              <a:t>Chế độ nhiều người chơi, tương tác</a:t>
            </a:r>
            <a:endParaRPr sz="1200" b="1" dirty="0"/>
          </a:p>
        </p:txBody>
      </p:sp>
      <p:sp>
        <p:nvSpPr>
          <p:cNvPr id="140" name="Google Shape;140;g1202a21b91a_0_138"/>
          <p:cNvSpPr/>
          <p:nvPr/>
        </p:nvSpPr>
        <p:spPr>
          <a:xfrm>
            <a:off x="6450474" y="2052092"/>
            <a:ext cx="2478600" cy="3387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100"/>
              <a:buFont typeface="Arial"/>
              <a:buNone/>
            </a:pPr>
            <a:r>
              <a:rPr lang="en" sz="800" b="1" i="1" dirty="0">
                <a:solidFill>
                  <a:srgbClr val="4D61FF"/>
                </a:solidFill>
                <a:latin typeface="Montserrat"/>
                <a:ea typeface="Montserrat"/>
                <a:cs typeface="Montserrat"/>
                <a:sym typeface="Montserrat"/>
              </a:rPr>
              <a:t>Mang lại trải nghiệm tốt nhất cho người sáng tạo</a:t>
            </a:r>
            <a:endParaRPr sz="800" b="1" i="1" dirty="0">
              <a:solidFill>
                <a:srgbClr val="4D61FF"/>
              </a:solidFill>
              <a:latin typeface="Montserrat"/>
              <a:ea typeface="Montserrat"/>
              <a:cs typeface="Montserrat"/>
              <a:sym typeface="Montserrat"/>
            </a:endParaRPr>
          </a:p>
        </p:txBody>
      </p:sp>
      <p:sp>
        <p:nvSpPr>
          <p:cNvPr id="141" name="Google Shape;141;g1202a21b91a_0_138"/>
          <p:cNvSpPr/>
          <p:nvPr/>
        </p:nvSpPr>
        <p:spPr>
          <a:xfrm>
            <a:off x="3499475" y="1948075"/>
            <a:ext cx="2150100" cy="3654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rgbClr val="FFFFFF"/>
                </a:solidFill>
                <a:latin typeface="Montserrat"/>
                <a:ea typeface="Montserrat"/>
                <a:cs typeface="Montserrat"/>
                <a:sym typeface="Montserrat"/>
              </a:rPr>
              <a:t>Chỉnh sửa cảnh</a:t>
            </a:r>
            <a:endParaRPr dirty="0"/>
          </a:p>
        </p:txBody>
      </p:sp>
      <p:sp>
        <p:nvSpPr>
          <p:cNvPr id="142" name="Google Shape;142;g1202a21b91a_0_138"/>
          <p:cNvSpPr/>
          <p:nvPr/>
        </p:nvSpPr>
        <p:spPr>
          <a:xfrm>
            <a:off x="3499475" y="2363725"/>
            <a:ext cx="2150100" cy="3654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chemeClr val="lt1"/>
                </a:solidFill>
                <a:latin typeface="Montserrat"/>
                <a:ea typeface="Montserrat"/>
                <a:cs typeface="Montserrat"/>
                <a:sym typeface="Montserrat"/>
              </a:rPr>
              <a:t>Chỉnh sửa vật thể</a:t>
            </a:r>
            <a:endParaRPr sz="900" b="1" dirty="0">
              <a:solidFill>
                <a:srgbClr val="FFFFFF"/>
              </a:solidFill>
              <a:latin typeface="Montserrat"/>
              <a:ea typeface="Montserrat"/>
              <a:cs typeface="Montserrat"/>
              <a:sym typeface="Montserrat"/>
            </a:endParaRPr>
          </a:p>
        </p:txBody>
      </p:sp>
      <p:sp>
        <p:nvSpPr>
          <p:cNvPr id="143" name="Google Shape;143;g1202a21b91a_0_138"/>
          <p:cNvSpPr/>
          <p:nvPr/>
        </p:nvSpPr>
        <p:spPr>
          <a:xfrm>
            <a:off x="3499463" y="2779375"/>
            <a:ext cx="2150100" cy="3654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chemeClr val="lt1"/>
                </a:solidFill>
                <a:latin typeface="Montserrat"/>
                <a:ea typeface="Montserrat"/>
                <a:cs typeface="Montserrat"/>
                <a:sym typeface="Montserrat"/>
              </a:rPr>
              <a:t>Chỉnh sửa giao diện</a:t>
            </a:r>
            <a:endParaRPr sz="900" b="1" dirty="0">
              <a:solidFill>
                <a:schemeClr val="lt1"/>
              </a:solidFill>
              <a:latin typeface="Montserrat"/>
              <a:ea typeface="Montserrat"/>
              <a:cs typeface="Montserrat"/>
              <a:sym typeface="Montserrat"/>
            </a:endParaRPr>
          </a:p>
        </p:txBody>
      </p:sp>
      <p:sp>
        <p:nvSpPr>
          <p:cNvPr id="144" name="Google Shape;144;g1202a21b91a_0_138"/>
          <p:cNvSpPr/>
          <p:nvPr/>
        </p:nvSpPr>
        <p:spPr>
          <a:xfrm>
            <a:off x="3499463" y="3200547"/>
            <a:ext cx="2150100" cy="3654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chemeClr val="lt1"/>
                </a:solidFill>
                <a:latin typeface="Montserrat"/>
                <a:ea typeface="Montserrat"/>
                <a:cs typeface="Montserrat"/>
                <a:sym typeface="Montserrat"/>
              </a:rPr>
              <a:t>Chỉnh sửa sinh vật</a:t>
            </a:r>
            <a:endParaRPr sz="900" b="1" dirty="0">
              <a:solidFill>
                <a:schemeClr val="lt1"/>
              </a:solidFill>
              <a:latin typeface="Montserrat"/>
              <a:ea typeface="Montserrat"/>
              <a:cs typeface="Montserrat"/>
              <a:sym typeface="Montserrat"/>
            </a:endParaRPr>
          </a:p>
        </p:txBody>
      </p:sp>
      <p:sp>
        <p:nvSpPr>
          <p:cNvPr id="145" name="Google Shape;145;g1202a21b91a_0_138"/>
          <p:cNvSpPr/>
          <p:nvPr/>
        </p:nvSpPr>
        <p:spPr>
          <a:xfrm>
            <a:off x="3524688" y="3610672"/>
            <a:ext cx="2150100" cy="3654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chemeClr val="lt1"/>
                </a:solidFill>
                <a:latin typeface="Montserrat"/>
                <a:ea typeface="Montserrat"/>
                <a:cs typeface="Montserrat"/>
                <a:sym typeface="Montserrat"/>
              </a:rPr>
              <a:t>Chỉnh sửa sự kiện</a:t>
            </a:r>
            <a:endParaRPr sz="900" b="1" dirty="0">
              <a:solidFill>
                <a:schemeClr val="lt1"/>
              </a:solidFill>
              <a:latin typeface="Montserrat"/>
              <a:ea typeface="Montserrat"/>
              <a:cs typeface="Montserrat"/>
              <a:sym typeface="Montserrat"/>
            </a:endParaRPr>
          </a:p>
        </p:txBody>
      </p:sp>
      <p:sp>
        <p:nvSpPr>
          <p:cNvPr id="146" name="Google Shape;146;g1202a21b91a_0_138"/>
          <p:cNvSpPr/>
          <p:nvPr/>
        </p:nvSpPr>
        <p:spPr>
          <a:xfrm>
            <a:off x="3499463" y="4020797"/>
            <a:ext cx="2150100" cy="3654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chemeClr val="lt1"/>
                </a:solidFill>
                <a:latin typeface="Montserrat"/>
                <a:ea typeface="Montserrat"/>
                <a:cs typeface="Montserrat"/>
                <a:sym typeface="Montserrat"/>
              </a:rPr>
              <a:t>Chỉnh sửa hiệu ứng</a:t>
            </a:r>
            <a:endParaRPr sz="900" b="1" dirty="0">
              <a:solidFill>
                <a:schemeClr val="lt1"/>
              </a:solidFill>
              <a:latin typeface="Montserrat"/>
              <a:ea typeface="Montserrat"/>
              <a:cs typeface="Montserrat"/>
              <a:sym typeface="Montserrat"/>
            </a:endParaRPr>
          </a:p>
        </p:txBody>
      </p:sp>
      <p:sp>
        <p:nvSpPr>
          <p:cNvPr id="2" name="TextBox 1">
            <a:extLst>
              <a:ext uri="{FF2B5EF4-FFF2-40B4-BE49-F238E27FC236}">
                <a16:creationId xmlns:a16="http://schemas.microsoft.com/office/drawing/2014/main" id="{977853EA-E2F4-D7D3-7490-DBA538A7842C}"/>
              </a:ext>
            </a:extLst>
          </p:cNvPr>
          <p:cNvSpPr txBox="1"/>
          <p:nvPr/>
        </p:nvSpPr>
        <p:spPr>
          <a:xfrm>
            <a:off x="9325314" y="5020389"/>
            <a:ext cx="1183337" cy="400110"/>
          </a:xfrm>
          <a:prstGeom prst="rect">
            <a:avLst/>
          </a:prstGeom>
          <a:noFill/>
        </p:spPr>
        <p:txBody>
          <a:bodyPr wrap="none" rtlCol="0">
            <a:spAutoFit/>
          </a:bodyPr>
          <a:lstStyle/>
          <a:p>
            <a:r>
              <a:rPr lang="en-US" sz="2000" dirty="0" err="1"/>
              <a:t>Như</a:t>
            </a:r>
            <a:r>
              <a:rPr lang="en-US" sz="2000" dirty="0"/>
              <a:t> </a:t>
            </a:r>
            <a:r>
              <a:rPr lang="en-US" sz="2000" dirty="0" err="1"/>
              <a:t>cức</a:t>
            </a:r>
            <a:endParaRPr lang="en-US"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g13b58554ca5_0_65"/>
          <p:cNvSpPr/>
          <p:nvPr/>
        </p:nvSpPr>
        <p:spPr>
          <a:xfrm>
            <a:off x="-695450" y="381825"/>
            <a:ext cx="3431700" cy="5379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g13b58554ca5_0_65"/>
          <p:cNvSpPr txBox="1"/>
          <p:nvPr/>
        </p:nvSpPr>
        <p:spPr>
          <a:xfrm>
            <a:off x="208973" y="404463"/>
            <a:ext cx="25686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1" dirty="0">
                <a:solidFill>
                  <a:schemeClr val="lt1"/>
                </a:solidFill>
                <a:latin typeface="Montserrat"/>
                <a:ea typeface="Montserrat"/>
                <a:cs typeface="Montserrat"/>
                <a:sym typeface="Montserrat"/>
              </a:rPr>
              <a:t>Các tính năng</a:t>
            </a:r>
            <a:endParaRPr sz="2000" b="1" i="1" u="none" strike="noStrike" cap="none" dirty="0">
              <a:solidFill>
                <a:schemeClr val="lt1"/>
              </a:solidFill>
              <a:latin typeface="Montserrat"/>
              <a:ea typeface="Montserrat"/>
              <a:cs typeface="Montserrat"/>
              <a:sym typeface="Montserrat"/>
            </a:endParaRPr>
          </a:p>
        </p:txBody>
      </p:sp>
      <p:sp>
        <p:nvSpPr>
          <p:cNvPr id="153" name="Google Shape;153;g13b58554ca5_0_65"/>
          <p:cNvSpPr/>
          <p:nvPr/>
        </p:nvSpPr>
        <p:spPr>
          <a:xfrm>
            <a:off x="-225750" y="216050"/>
            <a:ext cx="514800" cy="1173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g13b58554ca5_0_65"/>
          <p:cNvSpPr txBox="1"/>
          <p:nvPr/>
        </p:nvSpPr>
        <p:spPr>
          <a:xfrm>
            <a:off x="231700" y="97758"/>
            <a:ext cx="14097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i="1" dirty="0">
                <a:solidFill>
                  <a:srgbClr val="4D61FF"/>
                </a:solidFill>
                <a:latin typeface="Montserrat"/>
                <a:ea typeface="Montserrat"/>
                <a:cs typeface="Montserrat"/>
                <a:sym typeface="Montserrat"/>
              </a:rPr>
              <a:t>Cơ sở lý thuyết</a:t>
            </a:r>
            <a:endParaRPr sz="1000" b="0" i="1" u="none" strike="noStrike" cap="none" dirty="0">
              <a:solidFill>
                <a:srgbClr val="4D61FF"/>
              </a:solidFill>
              <a:latin typeface="Montserrat"/>
              <a:ea typeface="Montserrat"/>
              <a:cs typeface="Montserrat"/>
              <a:sym typeface="Montserrat"/>
            </a:endParaRPr>
          </a:p>
        </p:txBody>
      </p:sp>
      <p:sp>
        <p:nvSpPr>
          <p:cNvPr id="155" name="Google Shape;155;g13b58554ca5_0_65"/>
          <p:cNvSpPr/>
          <p:nvPr/>
        </p:nvSpPr>
        <p:spPr>
          <a:xfrm>
            <a:off x="-1934480" y="975417"/>
            <a:ext cx="3431700" cy="210000"/>
          </a:xfrm>
          <a:prstGeom prst="roundRect">
            <a:avLst>
              <a:gd name="adj" fmla="val 50000"/>
            </a:avLst>
          </a:prstGeom>
          <a:noFill/>
          <a:ln w="9525" cap="flat" cmpd="sng">
            <a:solidFill>
              <a:srgbClr val="4D61FF"/>
            </a:solidFill>
            <a:prstDash val="solid"/>
            <a:round/>
            <a:headEnd type="none" w="sm" len="sm"/>
            <a:tailEnd type="none" w="sm" len="sm"/>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800"/>
              <a:buFont typeface="Arial"/>
              <a:buNone/>
            </a:pPr>
            <a:r>
              <a:rPr lang="en" sz="800" b="1" i="1" dirty="0">
                <a:solidFill>
                  <a:srgbClr val="4D61FF"/>
                </a:solidFill>
                <a:latin typeface="Montserrat"/>
                <a:ea typeface="Montserrat"/>
                <a:cs typeface="Montserrat"/>
                <a:sym typeface="Montserrat"/>
              </a:rPr>
              <a:t>Nhanh và đơn giản</a:t>
            </a:r>
            <a:endParaRPr sz="1400" b="0" i="0" u="none" strike="noStrike" cap="none" dirty="0">
              <a:solidFill>
                <a:srgbClr val="000000"/>
              </a:solidFill>
              <a:latin typeface="Arial"/>
              <a:ea typeface="Arial"/>
              <a:cs typeface="Arial"/>
              <a:sym typeface="Arial"/>
            </a:endParaRPr>
          </a:p>
        </p:txBody>
      </p:sp>
      <p:sp>
        <p:nvSpPr>
          <p:cNvPr id="156" name="Google Shape;156;g13b58554ca5_0_65"/>
          <p:cNvSpPr/>
          <p:nvPr/>
        </p:nvSpPr>
        <p:spPr>
          <a:xfrm>
            <a:off x="638200" y="1610596"/>
            <a:ext cx="3361200" cy="597028"/>
          </a:xfrm>
          <a:prstGeom prst="rect">
            <a:avLst/>
          </a:prstGeom>
          <a:noFill/>
          <a:ln>
            <a:noFill/>
          </a:ln>
        </p:spPr>
        <p:txBody>
          <a:bodyPr spcFirstLastPara="1" wrap="square" lIns="68575" tIns="34275" rIns="68575" bIns="34275" anchor="t" anchorCtr="0">
            <a:noAutofit/>
          </a:bodyPr>
          <a:lstStyle/>
          <a:p>
            <a:pPr marL="127000" marR="0" lvl="0" indent="-120650" algn="l" rtl="0">
              <a:lnSpc>
                <a:spcPct val="100000"/>
              </a:lnSpc>
              <a:spcBef>
                <a:spcPts val="0"/>
              </a:spcBef>
              <a:spcAft>
                <a:spcPts val="0"/>
              </a:spcAft>
              <a:buClr>
                <a:srgbClr val="4D61FF"/>
              </a:buClr>
              <a:buSzPts val="900"/>
              <a:buFont typeface="Montserrat"/>
              <a:buChar char="•"/>
            </a:pPr>
            <a:r>
              <a:rPr lang="en" sz="900" b="1" dirty="0">
                <a:solidFill>
                  <a:srgbClr val="4D61FF"/>
                </a:solidFill>
                <a:latin typeface="Montserrat"/>
                <a:ea typeface="Montserrat"/>
                <a:cs typeface="Montserrat"/>
                <a:sym typeface="Montserrat"/>
              </a:rPr>
              <a:t>Có thể sử dụng trình kích hoạt để tương tác và xử lý logic trong game</a:t>
            </a:r>
          </a:p>
          <a:p>
            <a:pPr marL="127000" marR="0" lvl="0" indent="-120650" algn="l" rtl="0">
              <a:lnSpc>
                <a:spcPct val="100000"/>
              </a:lnSpc>
              <a:spcBef>
                <a:spcPts val="0"/>
              </a:spcBef>
              <a:spcAft>
                <a:spcPts val="0"/>
              </a:spcAft>
              <a:buClr>
                <a:srgbClr val="4D61FF"/>
              </a:buClr>
              <a:buSzPts val="900"/>
              <a:buFont typeface="Montserrat"/>
              <a:buChar char="•"/>
            </a:pPr>
            <a:r>
              <a:rPr lang="en" sz="900" b="1" dirty="0">
                <a:solidFill>
                  <a:srgbClr val="4D61FF"/>
                </a:solidFill>
                <a:latin typeface="Montserrat"/>
                <a:ea typeface="Montserrat"/>
                <a:cs typeface="Montserrat"/>
                <a:sym typeface="Montserrat"/>
              </a:rPr>
              <a:t> Với hàng ngàn các tính năng tương tác hỗ trợ dễ dàng</a:t>
            </a:r>
            <a:endParaRPr sz="900" b="1" dirty="0">
              <a:solidFill>
                <a:srgbClr val="4D61FF"/>
              </a:solidFill>
              <a:latin typeface="Montserrat"/>
              <a:ea typeface="Montserrat"/>
              <a:cs typeface="Montserrat"/>
              <a:sym typeface="Montserrat"/>
            </a:endParaRPr>
          </a:p>
        </p:txBody>
      </p:sp>
      <p:sp>
        <p:nvSpPr>
          <p:cNvPr id="157" name="Google Shape;157;g13b58554ca5_0_65"/>
          <p:cNvSpPr/>
          <p:nvPr/>
        </p:nvSpPr>
        <p:spPr>
          <a:xfrm>
            <a:off x="5057430" y="1572125"/>
            <a:ext cx="3361200" cy="346200"/>
          </a:xfrm>
          <a:prstGeom prst="rect">
            <a:avLst/>
          </a:prstGeom>
          <a:noFill/>
          <a:ln>
            <a:noFill/>
          </a:ln>
        </p:spPr>
        <p:txBody>
          <a:bodyPr spcFirstLastPara="1" wrap="square" lIns="68575" tIns="34275" rIns="68575" bIns="34275" anchor="t" anchorCtr="0">
            <a:noAutofit/>
          </a:bodyPr>
          <a:lstStyle/>
          <a:p>
            <a:pPr marL="127000" marR="0" lvl="0" indent="-120650" algn="l" rtl="0">
              <a:lnSpc>
                <a:spcPct val="100000"/>
              </a:lnSpc>
              <a:spcBef>
                <a:spcPts val="0"/>
              </a:spcBef>
              <a:spcAft>
                <a:spcPts val="0"/>
              </a:spcAft>
              <a:buClr>
                <a:srgbClr val="4D61FF"/>
              </a:buClr>
              <a:buSzPts val="900"/>
              <a:buFont typeface="Montserrat"/>
              <a:buChar char="•"/>
            </a:pPr>
            <a:r>
              <a:rPr lang="en-US" sz="900" b="1" i="0" u="none" strike="noStrike" cap="none" dirty="0">
                <a:solidFill>
                  <a:srgbClr val="4D61FF"/>
                </a:solidFill>
                <a:latin typeface="Montserrat"/>
                <a:ea typeface="Montserrat"/>
                <a:cs typeface="Montserrat"/>
                <a:sym typeface="Montserrat"/>
              </a:rPr>
              <a:t>Nhiều vật liệu phong phú lựa chọn tại cửa hàng</a:t>
            </a:r>
            <a:endParaRPr sz="900" b="1" dirty="0">
              <a:solidFill>
                <a:srgbClr val="4D61FF"/>
              </a:solidFill>
              <a:latin typeface="Montserrat"/>
              <a:ea typeface="Montserrat"/>
              <a:cs typeface="Montserrat"/>
              <a:sym typeface="Montserrat"/>
            </a:endParaRPr>
          </a:p>
          <a:p>
            <a:pPr marL="127000" marR="0" lvl="0" indent="-120650" algn="l" rtl="0">
              <a:lnSpc>
                <a:spcPct val="100000"/>
              </a:lnSpc>
              <a:spcBef>
                <a:spcPts val="0"/>
              </a:spcBef>
              <a:spcAft>
                <a:spcPts val="0"/>
              </a:spcAft>
              <a:buClr>
                <a:srgbClr val="4D61FF"/>
              </a:buClr>
              <a:buSzPts val="900"/>
              <a:buFont typeface="Montserrat"/>
              <a:buChar char="•"/>
            </a:pPr>
            <a:r>
              <a:rPr lang="en" sz="900" b="1" dirty="0">
                <a:solidFill>
                  <a:srgbClr val="4D61FF"/>
                </a:solidFill>
                <a:latin typeface="Montserrat"/>
                <a:ea typeface="Montserrat"/>
                <a:cs typeface="Montserrat"/>
                <a:sym typeface="Montserrat"/>
              </a:rPr>
              <a:t>Hỗ trợ nhiều nhân vật, vật thể</a:t>
            </a:r>
            <a:endParaRPr sz="900" b="1" dirty="0">
              <a:solidFill>
                <a:srgbClr val="4D61FF"/>
              </a:solidFill>
              <a:latin typeface="Montserrat"/>
              <a:ea typeface="Montserrat"/>
              <a:cs typeface="Montserrat"/>
              <a:sym typeface="Montserrat"/>
            </a:endParaRPr>
          </a:p>
        </p:txBody>
      </p:sp>
      <p:sp>
        <p:nvSpPr>
          <p:cNvPr id="158" name="Google Shape;158;g13b58554ca5_0_65"/>
          <p:cNvSpPr/>
          <p:nvPr/>
        </p:nvSpPr>
        <p:spPr>
          <a:xfrm>
            <a:off x="5057430" y="4188680"/>
            <a:ext cx="3361200" cy="346200"/>
          </a:xfrm>
          <a:prstGeom prst="rect">
            <a:avLst/>
          </a:prstGeom>
          <a:noFill/>
          <a:ln>
            <a:noFill/>
          </a:ln>
        </p:spPr>
        <p:txBody>
          <a:bodyPr spcFirstLastPara="1" wrap="square" lIns="68575" tIns="34275" rIns="68575" bIns="34275" anchor="t" anchorCtr="0">
            <a:noAutofit/>
          </a:bodyPr>
          <a:lstStyle/>
          <a:p>
            <a:pPr marL="127000" marR="0" lvl="0" indent="-120650" algn="l" rtl="0">
              <a:lnSpc>
                <a:spcPct val="100000"/>
              </a:lnSpc>
              <a:spcBef>
                <a:spcPts val="0"/>
              </a:spcBef>
              <a:spcAft>
                <a:spcPts val="0"/>
              </a:spcAft>
              <a:buClr>
                <a:srgbClr val="4D61FF"/>
              </a:buClr>
              <a:buSzPts val="900"/>
              <a:buFont typeface="Montserrat"/>
              <a:buChar char="•"/>
            </a:pPr>
            <a:r>
              <a:rPr lang="en-US" sz="900" b="1" i="0" u="none" strike="noStrike" cap="none" dirty="0">
                <a:solidFill>
                  <a:srgbClr val="4D61FF"/>
                </a:solidFill>
                <a:latin typeface="Montserrat"/>
                <a:ea typeface="Montserrat"/>
                <a:cs typeface="Montserrat"/>
                <a:sym typeface="Montserrat"/>
              </a:rPr>
              <a:t>Xuất bản với một nhấp chuột</a:t>
            </a:r>
            <a:r>
              <a:rPr lang="en-US" sz="900" b="1" dirty="0">
                <a:solidFill>
                  <a:srgbClr val="4D61FF"/>
                </a:solidFill>
                <a:latin typeface="Montserrat"/>
                <a:ea typeface="Montserrat"/>
                <a:cs typeface="Montserrat"/>
                <a:sym typeface="Montserrat"/>
              </a:rPr>
              <a:t>. Miễn phí duy trì máy chủ</a:t>
            </a:r>
            <a:endParaRPr sz="900" b="1" dirty="0">
              <a:solidFill>
                <a:srgbClr val="4D61FF"/>
              </a:solidFill>
              <a:latin typeface="Montserrat"/>
              <a:ea typeface="Montserrat"/>
              <a:cs typeface="Montserrat"/>
              <a:sym typeface="Montserrat"/>
            </a:endParaRPr>
          </a:p>
          <a:p>
            <a:pPr marL="127000" marR="0" lvl="0" indent="-120650" algn="l" rtl="0">
              <a:lnSpc>
                <a:spcPct val="100000"/>
              </a:lnSpc>
              <a:spcBef>
                <a:spcPts val="0"/>
              </a:spcBef>
              <a:spcAft>
                <a:spcPts val="0"/>
              </a:spcAft>
              <a:buClr>
                <a:srgbClr val="4D61FF"/>
              </a:buClr>
              <a:buSzPts val="900"/>
              <a:buFont typeface="Montserrat"/>
              <a:buChar char="•"/>
            </a:pPr>
            <a:r>
              <a:rPr lang="en" sz="900" b="1" i="0" u="none" strike="noStrike" cap="none" dirty="0">
                <a:solidFill>
                  <a:srgbClr val="4D61FF"/>
                </a:solidFill>
                <a:latin typeface="Montserrat"/>
                <a:ea typeface="Montserrat"/>
                <a:cs typeface="Montserrat"/>
                <a:sym typeface="Montserrat"/>
              </a:rPr>
              <a:t>Miễn phí hỗ trợ nhà phát triển mọi lúc mọi nơi</a:t>
            </a:r>
            <a:endParaRPr sz="900" b="1" dirty="0">
              <a:solidFill>
                <a:srgbClr val="4D61FF"/>
              </a:solidFill>
              <a:latin typeface="Montserrat"/>
              <a:ea typeface="Montserrat"/>
              <a:cs typeface="Montserrat"/>
              <a:sym typeface="Montserrat"/>
            </a:endParaRPr>
          </a:p>
        </p:txBody>
      </p:sp>
      <p:pic>
        <p:nvPicPr>
          <p:cNvPr id="159" name="Google Shape;159;g13b58554ca5_0_65"/>
          <p:cNvPicPr preferRelativeResize="0"/>
          <p:nvPr/>
        </p:nvPicPr>
        <p:blipFill rotWithShape="1">
          <a:blip r:embed="rId3">
            <a:alphaModFix/>
          </a:blip>
          <a:srcRect t="10481" b="2242"/>
          <a:stretch/>
        </p:blipFill>
        <p:spPr>
          <a:xfrm>
            <a:off x="638288" y="2240279"/>
            <a:ext cx="3361112" cy="1568055"/>
          </a:xfrm>
          <a:prstGeom prst="rect">
            <a:avLst/>
          </a:prstGeom>
          <a:noFill/>
          <a:ln>
            <a:noFill/>
          </a:ln>
        </p:spPr>
      </p:pic>
      <p:sp>
        <p:nvSpPr>
          <p:cNvPr id="160" name="Google Shape;160;g13b58554ca5_0_65"/>
          <p:cNvSpPr txBox="1"/>
          <p:nvPr/>
        </p:nvSpPr>
        <p:spPr>
          <a:xfrm>
            <a:off x="638209" y="4188680"/>
            <a:ext cx="3361200" cy="346218"/>
          </a:xfrm>
          <a:prstGeom prst="rect">
            <a:avLst/>
          </a:prstGeom>
          <a:noFill/>
          <a:ln>
            <a:noFill/>
          </a:ln>
        </p:spPr>
        <p:txBody>
          <a:bodyPr spcFirstLastPara="1" wrap="square" lIns="68575" tIns="34275" rIns="68575" bIns="34275" anchor="t" anchorCtr="0">
            <a:spAutoFit/>
          </a:bodyPr>
          <a:lstStyle/>
          <a:p>
            <a:pPr marL="127000" marR="0" lvl="0" indent="-120650" algn="l" rtl="0">
              <a:lnSpc>
                <a:spcPct val="100000"/>
              </a:lnSpc>
              <a:spcBef>
                <a:spcPts val="0"/>
              </a:spcBef>
              <a:spcAft>
                <a:spcPts val="0"/>
              </a:spcAft>
              <a:buClr>
                <a:srgbClr val="4D61FF"/>
              </a:buClr>
              <a:buSzPts val="900"/>
              <a:buFont typeface="Montserrat"/>
              <a:buChar char="•"/>
            </a:pPr>
            <a:r>
              <a:rPr lang="en" sz="900" b="1" i="0" u="none" strike="noStrike" cap="none" dirty="0">
                <a:solidFill>
                  <a:srgbClr val="4D61FF"/>
                </a:solidFill>
                <a:latin typeface="Montserrat"/>
                <a:ea typeface="Montserrat"/>
                <a:cs typeface="Montserrat"/>
                <a:sym typeface="Montserrat"/>
              </a:rPr>
              <a:t>Hỗ trợ nhập các tài nguyên bên ngoài như .fbx, .png, .tga</a:t>
            </a:r>
            <a:endParaRPr sz="900" b="1" i="0" u="none" strike="noStrike" cap="none" dirty="0">
              <a:solidFill>
                <a:srgbClr val="4D61FF"/>
              </a:solidFill>
              <a:latin typeface="Montserrat"/>
              <a:ea typeface="Montserrat"/>
              <a:cs typeface="Montserrat"/>
              <a:sym typeface="Montserrat"/>
            </a:endParaRPr>
          </a:p>
        </p:txBody>
      </p:sp>
      <p:pic>
        <p:nvPicPr>
          <p:cNvPr id="161" name="Google Shape;161;g13b58554ca5_0_65"/>
          <p:cNvPicPr preferRelativeResize="0"/>
          <p:nvPr/>
        </p:nvPicPr>
        <p:blipFill rotWithShape="1">
          <a:blip r:embed="rId4">
            <a:alphaModFix/>
          </a:blip>
          <a:srcRect t="2238"/>
          <a:stretch/>
        </p:blipFill>
        <p:spPr>
          <a:xfrm>
            <a:off x="4940000" y="1955025"/>
            <a:ext cx="3596050" cy="1904300"/>
          </a:xfrm>
          <a:prstGeom prst="rect">
            <a:avLst/>
          </a:prstGeom>
          <a:noFill/>
          <a:ln>
            <a:noFill/>
          </a:ln>
        </p:spPr>
      </p:pic>
      <p:sp>
        <p:nvSpPr>
          <p:cNvPr id="163" name="Google Shape;163;g13b58554ca5_0_65"/>
          <p:cNvSpPr/>
          <p:nvPr/>
        </p:nvSpPr>
        <p:spPr>
          <a:xfrm>
            <a:off x="4868125" y="1351075"/>
            <a:ext cx="3695400" cy="2100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rgbClr val="FFFFFF"/>
                </a:solidFill>
                <a:latin typeface="Montserrat"/>
                <a:ea typeface="Montserrat"/>
                <a:cs typeface="Montserrat"/>
                <a:sym typeface="Montserrat"/>
              </a:rPr>
              <a:t>Cửa hàng phong phú</a:t>
            </a:r>
            <a:endParaRPr sz="900" b="1" dirty="0">
              <a:solidFill>
                <a:srgbClr val="FFFFFF"/>
              </a:solidFill>
              <a:latin typeface="Montserrat"/>
              <a:ea typeface="Montserrat"/>
              <a:cs typeface="Montserrat"/>
              <a:sym typeface="Montserrat"/>
            </a:endParaRPr>
          </a:p>
        </p:txBody>
      </p:sp>
      <p:sp>
        <p:nvSpPr>
          <p:cNvPr id="164" name="Google Shape;164;g13b58554ca5_0_65"/>
          <p:cNvSpPr/>
          <p:nvPr/>
        </p:nvSpPr>
        <p:spPr>
          <a:xfrm>
            <a:off x="638200" y="3946025"/>
            <a:ext cx="3361200" cy="2100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rgbClr val="FFFFFF"/>
                </a:solidFill>
                <a:latin typeface="Montserrat"/>
                <a:ea typeface="Montserrat"/>
                <a:cs typeface="Montserrat"/>
                <a:sym typeface="Montserrat"/>
              </a:rPr>
              <a:t>Hỗ trợ nhập tài nguyên</a:t>
            </a:r>
            <a:endParaRPr sz="900" b="1" dirty="0">
              <a:solidFill>
                <a:srgbClr val="FFFFFF"/>
              </a:solidFill>
              <a:latin typeface="Montserrat"/>
              <a:ea typeface="Montserrat"/>
              <a:cs typeface="Montserrat"/>
              <a:sym typeface="Montserrat"/>
            </a:endParaRPr>
          </a:p>
        </p:txBody>
      </p:sp>
      <p:sp>
        <p:nvSpPr>
          <p:cNvPr id="165" name="Google Shape;165;g13b58554ca5_0_65"/>
          <p:cNvSpPr/>
          <p:nvPr/>
        </p:nvSpPr>
        <p:spPr>
          <a:xfrm>
            <a:off x="5035275" y="3946025"/>
            <a:ext cx="3361200" cy="2100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rgbClr val="FFFFFF"/>
                </a:solidFill>
                <a:latin typeface="Montserrat"/>
                <a:ea typeface="Montserrat"/>
                <a:cs typeface="Montserrat"/>
                <a:sym typeface="Montserrat"/>
              </a:rPr>
              <a:t>Hoàn toàn miễn phí</a:t>
            </a:r>
            <a:endParaRPr sz="900" b="1" dirty="0">
              <a:solidFill>
                <a:srgbClr val="FFFFFF"/>
              </a:solidFill>
              <a:latin typeface="Montserrat"/>
              <a:ea typeface="Montserrat"/>
              <a:cs typeface="Montserrat"/>
              <a:sym typeface="Montserrat"/>
            </a:endParaRPr>
          </a:p>
        </p:txBody>
      </p:sp>
      <p:sp>
        <p:nvSpPr>
          <p:cNvPr id="166" name="Google Shape;166;g13b58554ca5_0_65"/>
          <p:cNvSpPr/>
          <p:nvPr/>
        </p:nvSpPr>
        <p:spPr>
          <a:xfrm>
            <a:off x="638200" y="1366451"/>
            <a:ext cx="3361200" cy="210000"/>
          </a:xfrm>
          <a:prstGeom prst="roundRect">
            <a:avLst>
              <a:gd name="adj" fmla="val 50000"/>
            </a:avLst>
          </a:prstGeom>
          <a:solidFill>
            <a:srgbClr val="4D61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dirty="0">
                <a:solidFill>
                  <a:srgbClr val="FFFFFF"/>
                </a:solidFill>
                <a:latin typeface="Montserrat"/>
                <a:ea typeface="Montserrat"/>
                <a:cs typeface="Montserrat"/>
                <a:sym typeface="Montserrat"/>
              </a:rPr>
              <a:t>Không có kỹ năng lập trình</a:t>
            </a:r>
            <a:endParaRPr sz="900" b="1" dirty="0">
              <a:solidFill>
                <a:srgbClr val="FFFFFF"/>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1611</Words>
  <Application>Microsoft Office PowerPoint</Application>
  <PresentationFormat>On-screen Show (16:9)</PresentationFormat>
  <Paragraphs>165</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Montserrat</vt: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Lồng Phúc</cp:lastModifiedBy>
  <cp:revision>1</cp:revision>
  <dcterms:modified xsi:type="dcterms:W3CDTF">2022-09-24T11:31:06Z</dcterms:modified>
</cp:coreProperties>
</file>